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3" r:id="rId37"/>
    <p:sldId id="294" r:id="rId38"/>
    <p:sldId id="295" r:id="rId39"/>
    <p:sldId id="296" r:id="rId40"/>
    <p:sldId id="297" r:id="rId41"/>
    <p:sldId id="298" r:id="rId42"/>
    <p:sldId id="299" r:id="rId43"/>
    <p:sldId id="300" r:id="rId44"/>
    <p:sldId id="301" r:id="rId45"/>
    <p:sldId id="303" r:id="rId46"/>
    <p:sldId id="302" r:id="rId47"/>
    <p:sldId id="304" r:id="rId48"/>
    <p:sldId id="305" r:id="rId49"/>
    <p:sldId id="306" r:id="rId50"/>
    <p:sldId id="307" r:id="rId51"/>
    <p:sldId id="308" r:id="rId52"/>
    <p:sldId id="310" r:id="rId53"/>
    <p:sldId id="311" r:id="rId54"/>
    <p:sldId id="31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56" autoAdjust="0"/>
    <p:restoredTop sz="94660"/>
  </p:normalViewPr>
  <p:slideViewPr>
    <p:cSldViewPr snapToGrid="0">
      <p:cViewPr varScale="1">
        <p:scale>
          <a:sx n="83" d="100"/>
          <a:sy n="83" d="100"/>
        </p:scale>
        <p:origin x="96" y="696"/>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3216132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FDE934FF-F4E1-47C5-9CA5-30A81DDE2BE4}"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135597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404790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99994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108586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3956337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817495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624994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380157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741365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82716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DE934FF-F4E1-47C5-9CA5-30A81DDE2BE4}"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13756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DE934FF-F4E1-47C5-9CA5-30A81DDE2BE4}" type="datetimeFigureOut">
              <a:rPr lang="en-US" smtClean="0"/>
              <a:t>10/6/2017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1968400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DE934FF-F4E1-47C5-9CA5-30A81DDE2BE4}" type="datetimeFigureOut">
              <a:rPr lang="en-US" smtClean="0"/>
              <a:t>10/6/2017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352003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10/6/2017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136701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FDE934FF-F4E1-47C5-9CA5-30A81DDE2BE4}"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913420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FDE934FF-F4E1-47C5-9CA5-30A81DDE2BE4}"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317582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DE934FF-F4E1-47C5-9CA5-30A81DDE2BE4}" type="datetimeFigureOut">
              <a:rPr lang="en-US" smtClean="0"/>
              <a:t>10/6/2017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561BA9-CDCF-4958-B8AB-66F3BF063E13}" type="slidenum">
              <a:rPr lang="en-US" smtClean="0"/>
              <a:t>‹Nº›</a:t>
            </a:fld>
            <a:endParaRPr lang="en-US"/>
          </a:p>
        </p:txBody>
      </p:sp>
    </p:spTree>
    <p:extLst>
      <p:ext uri="{BB962C8B-B14F-4D97-AF65-F5344CB8AC3E}">
        <p14:creationId xmlns:p14="http://schemas.microsoft.com/office/powerpoint/2010/main" val="240784830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x-none" altLang="es-CO" b="1" dirty="0">
                <a:effectLst>
                  <a:outerShdw blurRad="38100" dist="38100" dir="2700000" algn="tl">
                    <a:srgbClr val="000000">
                      <a:alpha val="43137"/>
                    </a:srgbClr>
                  </a:outerShdw>
                </a:effectLst>
              </a:rPr>
              <a:t>Modelos de Auditor</a:t>
            </a:r>
            <a:r>
              <a:rPr lang="es-CO" altLang="es-CO" b="1" dirty="0">
                <a:effectLst>
                  <a:outerShdw blurRad="38100" dist="38100" dir="2700000" algn="tl">
                    <a:srgbClr val="000000">
                      <a:alpha val="43137"/>
                    </a:srgbClr>
                  </a:outerShdw>
                </a:effectLst>
              </a:rPr>
              <a:t>í</a:t>
            </a:r>
            <a:r>
              <a:rPr lang="x-none" altLang="es-CO" b="1" dirty="0">
                <a:effectLst>
                  <a:outerShdw blurRad="38100" dist="38100" dir="2700000" algn="tl">
                    <a:srgbClr val="000000">
                      <a:alpha val="43137"/>
                    </a:srgbClr>
                  </a:outerShdw>
                </a:effectLst>
              </a:rPr>
              <a:t>a para las Base</a:t>
            </a:r>
            <a:r>
              <a:rPr lang="es-CO" altLang="es-CO" b="1" dirty="0">
                <a:effectLst>
                  <a:outerShdw blurRad="38100" dist="38100" dir="2700000" algn="tl">
                    <a:srgbClr val="000000">
                      <a:alpha val="43137"/>
                    </a:srgbClr>
                  </a:outerShdw>
                </a:effectLst>
              </a:rPr>
              <a:t>s</a:t>
            </a:r>
            <a:r>
              <a:rPr lang="x-none" altLang="es-CO" b="1" dirty="0">
                <a:effectLst>
                  <a:outerShdw blurRad="38100" dist="38100" dir="2700000" algn="tl">
                    <a:srgbClr val="000000">
                      <a:alpha val="43137"/>
                    </a:srgbClr>
                  </a:outerShdw>
                </a:effectLst>
              </a:rPr>
              <a:t> de Datos</a:t>
            </a:r>
          </a:p>
        </p:txBody>
      </p:sp>
      <p:sp>
        <p:nvSpPr>
          <p:cNvPr id="3" name="Subtitle 2"/>
          <p:cNvSpPr>
            <a:spLocks noGrp="1"/>
          </p:cNvSpPr>
          <p:nvPr>
            <p:ph type="subTitle" idx="1"/>
          </p:nvPr>
        </p:nvSpPr>
        <p:spPr/>
        <p:txBody>
          <a:bodyPr>
            <a:normAutofit lnSpcReduction="10000"/>
          </a:bodyPr>
          <a:lstStyle/>
          <a:p>
            <a:pPr algn="ctr"/>
            <a:r>
              <a:rPr lang="x-none" altLang="es-CO" sz="2400" dirty="0"/>
              <a:t>Seguridad de Base de Datos</a:t>
            </a:r>
          </a:p>
          <a:p>
            <a:pPr algn="ctr"/>
            <a:r>
              <a:rPr lang="x-none" altLang="es-CO" sz="2400" dirty="0"/>
              <a:t>Jhon Edisson Villarreal Padilla</a:t>
            </a:r>
          </a:p>
          <a:p>
            <a:pPr algn="ctr"/>
            <a:r>
              <a:rPr lang="x-none" altLang="es-CO" sz="2400" dirty="0"/>
              <a:t>jhon.villarrealp@gmail.com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A4EC59-B8A3-489A-9FB4-AA0699200E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Resultado de imagen para auditoría">
            <a:extLst>
              <a:ext uri="{FF2B5EF4-FFF2-40B4-BE49-F238E27FC236}">
                <a16:creationId xmlns:a16="http://schemas.microsoft.com/office/drawing/2014/main" id="{6DE45A45-F188-4C20-827D-278D2B0CC6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a:extLst>
              <a:ext uri="{FF2B5EF4-FFF2-40B4-BE49-F238E27FC236}">
                <a16:creationId xmlns:a16="http://schemas.microsoft.com/office/drawing/2014/main" id="{1143E968-E203-496D-A1AD-2EA10AB3E7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FBB3444A-472E-400E-81D0-7CCDEEECC9C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6" name="Freeform 6">
              <a:extLst>
                <a:ext uri="{FF2B5EF4-FFF2-40B4-BE49-F238E27FC236}">
                  <a16:creationId xmlns:a16="http://schemas.microsoft.com/office/drawing/2014/main" id="{B7E64D84-2392-46A1-99D2-C8FC063F9A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89352A95-1C82-4A0D-9B20-8AC7280C7AF2}"/>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81B60E48-D617-4CF1-8900-497D49142422}"/>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a:extLst>
                <a:ext uri="{FF2B5EF4-FFF2-40B4-BE49-F238E27FC236}">
                  <a16:creationId xmlns:a16="http://schemas.microsoft.com/office/drawing/2014/main" id="{BFF6C14F-3347-46BB-A317-C1C12263E80B}"/>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CDD86299-6737-471C-98C5-872BDC68108F}"/>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60C6C46B-7841-473B-AC3A-9A69908AB6E9}"/>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3970867" y="558800"/>
            <a:ext cx="7535333" cy="1413933"/>
          </a:xfrm>
        </p:spPr>
        <p:txBody>
          <a:bodyPr>
            <a:normAutofit/>
          </a:bodyPr>
          <a:lstStyle/>
          <a:p>
            <a:r>
              <a:rPr lang="x-none" altLang="es-CO" dirty="0">
                <a:solidFill>
                  <a:schemeClr val="bg1"/>
                </a:solidFill>
              </a:rPr>
              <a:t>Auditor</a:t>
            </a:r>
            <a:r>
              <a:rPr lang="es-CO" altLang="es-CO" dirty="0">
                <a:solidFill>
                  <a:schemeClr val="bg1"/>
                </a:solidFill>
              </a:rPr>
              <a:t>í</a:t>
            </a:r>
            <a:r>
              <a:rPr lang="x-none" altLang="es-CO" dirty="0">
                <a:solidFill>
                  <a:schemeClr val="bg1"/>
                </a:solidFill>
              </a:rPr>
              <a:t>a - Definiciones</a:t>
            </a:r>
          </a:p>
        </p:txBody>
      </p:sp>
      <p:sp>
        <p:nvSpPr>
          <p:cNvPr id="5" name="Content Placeholder 4"/>
          <p:cNvSpPr>
            <a:spLocks noGrp="1"/>
          </p:cNvSpPr>
          <p:nvPr>
            <p:ph idx="1"/>
          </p:nvPr>
        </p:nvSpPr>
        <p:spPr>
          <a:xfrm>
            <a:off x="3970867" y="2048933"/>
            <a:ext cx="7532156" cy="3742267"/>
          </a:xfrm>
        </p:spPr>
        <p:txBody>
          <a:bodyPr>
            <a:normAutofit/>
          </a:bodyPr>
          <a:lstStyle/>
          <a:p>
            <a:pPr algn="just">
              <a:lnSpc>
                <a:spcPct val="90000"/>
              </a:lnSpc>
            </a:pPr>
            <a:r>
              <a:rPr lang="es-CO" sz="2000" dirty="0">
                <a:solidFill>
                  <a:schemeClr val="bg1"/>
                </a:solidFill>
              </a:rPr>
              <a:t>Auditoría de base de datos: un registro cronológico de las actividades de la base de datos, como el cierre, la puesta en marcha, los inicios de sesión y los cambios en la estructura de datos de los objetos de la base de datos</a:t>
            </a:r>
          </a:p>
          <a:p>
            <a:pPr algn="just">
              <a:lnSpc>
                <a:spcPct val="90000"/>
              </a:lnSpc>
            </a:pPr>
            <a:r>
              <a:rPr lang="es-CO" sz="2000" dirty="0">
                <a:solidFill>
                  <a:schemeClr val="bg1"/>
                </a:solidFill>
              </a:rPr>
              <a:t>Auditoría interna: examen, verificación y validación de documentos, procesos, procedimientos, sistemas o actividades realizados por miembros del personal de la organización auditada</a:t>
            </a:r>
          </a:p>
          <a:p>
            <a:pPr algn="just">
              <a:lnSpc>
                <a:spcPct val="90000"/>
              </a:lnSpc>
            </a:pPr>
            <a:r>
              <a:rPr lang="es-CO" sz="2000" dirty="0">
                <a:solidFill>
                  <a:schemeClr val="bg1"/>
                </a:solidFill>
              </a:rPr>
              <a:t>Auditoría externa: examen, verificación y validación de documentos, procesos, procedimientos, sistemas o actividades llevados a cabo por miembros del personal fuera de la organización auditada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sultado de imagen para nueva york">
            <a:extLst>
              <a:ext uri="{FF2B5EF4-FFF2-40B4-BE49-F238E27FC236}">
                <a16:creationId xmlns:a16="http://schemas.microsoft.com/office/drawing/2014/main" id="{45CCA5C5-0C33-4241-AB7E-651F212E7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36" r="22879" b="2"/>
          <a:stretch/>
        </p:blipFill>
        <p:spPr bwMode="auto">
          <a:xfrm>
            <a:off x="1512452" y="1998131"/>
            <a:ext cx="2720881"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1" y="685800"/>
            <a:ext cx="10018713" cy="1185333"/>
          </a:xfrm>
        </p:spPr>
        <p:txBody>
          <a:bodyPr>
            <a:normAutofit/>
          </a:bodyPr>
          <a:lstStyle/>
          <a:p>
            <a:r>
              <a:rPr lang="x-none" altLang="es-CO" dirty="0"/>
              <a:t>Auditor</a:t>
            </a:r>
            <a:r>
              <a:rPr lang="es-CO" altLang="es-CO" dirty="0"/>
              <a:t>í</a:t>
            </a:r>
            <a:r>
              <a:rPr lang="x-none" altLang="es-CO" dirty="0"/>
              <a:t>a - Actividades de Auditor</a:t>
            </a:r>
            <a:r>
              <a:rPr lang="es-CO" altLang="es-CO" dirty="0" err="1"/>
              <a:t>ía</a:t>
            </a:r>
            <a:endParaRPr lang="x-none" altLang="es-CO" dirty="0"/>
          </a:p>
        </p:txBody>
      </p:sp>
      <p:sp>
        <p:nvSpPr>
          <p:cNvPr id="5" name="Content Placeholder 4"/>
          <p:cNvSpPr>
            <a:spLocks noGrp="1"/>
          </p:cNvSpPr>
          <p:nvPr>
            <p:ph idx="1"/>
          </p:nvPr>
        </p:nvSpPr>
        <p:spPr>
          <a:xfrm>
            <a:off x="4620985" y="1998133"/>
            <a:ext cx="6885215" cy="3793067"/>
          </a:xfrm>
        </p:spPr>
        <p:txBody>
          <a:bodyPr>
            <a:normAutofit fontScale="92500" lnSpcReduction="10000"/>
          </a:bodyPr>
          <a:lstStyle/>
          <a:p>
            <a:pPr marL="0" indent="0" algn="just">
              <a:lnSpc>
                <a:spcPct val="90000"/>
              </a:lnSpc>
              <a:buNone/>
            </a:pPr>
            <a:r>
              <a:rPr lang="es-CO" sz="1800" dirty="0"/>
              <a:t>Una gran empresa minorista con sede en Nueva York estaba bajo el microscopio después de que su nombre estuviera en las noticias nacionales. Uno de los representantes de atención al cliente de la empresa, que tenía acceso a toda la información del cliente, llegó a un acuerdo con un recluso para proporcionar información al cliente, incluyendo datos financieros por una suma de dinero. </a:t>
            </a:r>
          </a:p>
          <a:p>
            <a:pPr marL="0" indent="0" algn="just">
              <a:lnSpc>
                <a:spcPct val="90000"/>
              </a:lnSpc>
              <a:buNone/>
            </a:pPr>
            <a:r>
              <a:rPr lang="es-CO" sz="1800" dirty="0"/>
              <a:t>El preso utilizó esta información para una variedad de estafas, incluyendo el robo de identidad. </a:t>
            </a:r>
          </a:p>
          <a:p>
            <a:pPr marL="0" indent="0" algn="just">
              <a:lnSpc>
                <a:spcPct val="90000"/>
              </a:lnSpc>
              <a:buNone/>
            </a:pPr>
            <a:r>
              <a:rPr lang="es-CO" sz="1800" dirty="0"/>
              <a:t>A pesar de que la seguridad era muy estrecha en la empresa, el hecho de no realizar una auditoría de seguridad completa y completa permitió que este incidente ocurriera. </a:t>
            </a:r>
          </a:p>
          <a:p>
            <a:pPr marL="0" indent="0" algn="just">
              <a:lnSpc>
                <a:spcPct val="90000"/>
              </a:lnSpc>
              <a:buNone/>
            </a:pPr>
            <a:r>
              <a:rPr lang="es-CO" sz="1800" dirty="0"/>
              <a:t>Una seguridad ajustada no puede prevenir o incluso minimizar el riesgo sin una auditoría estricta. La auditoría no debe tomarse a la ligera. Debe ser exhaustiva, y debe aplicarse a cada documento, a cada persona, y por supuesto a cada sistema.</a:t>
            </a:r>
          </a:p>
          <a:p>
            <a:pPr marL="0" indent="0">
              <a:lnSpc>
                <a:spcPct val="90000"/>
              </a:lnSpc>
              <a:buNone/>
            </a:pPr>
            <a:endParaRPr lang="es-CO"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0242" name="Picture 2" descr="Resultado de imagen para auditoría">
            <a:extLst>
              <a:ext uri="{FF2B5EF4-FFF2-40B4-BE49-F238E27FC236}">
                <a16:creationId xmlns:a16="http://schemas.microsoft.com/office/drawing/2014/main" id="{A9EC0A5F-DC4C-4A3D-828F-8210B8B398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44" t="9091" r="28201" b="-3"/>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Actividades de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a:bodyPr>
          <a:lstStyle/>
          <a:p>
            <a:pPr marL="0" indent="0" algn="just">
              <a:buNone/>
            </a:pPr>
            <a:r>
              <a:rPr sz="2800" dirty="0"/>
              <a:t>Las </a:t>
            </a:r>
            <a:r>
              <a:rPr sz="2800" dirty="0" err="1"/>
              <a:t>actividades</a:t>
            </a:r>
            <a:r>
              <a:rPr sz="2800" dirty="0"/>
              <a:t> de </a:t>
            </a:r>
            <a:r>
              <a:rPr sz="2800" dirty="0" err="1"/>
              <a:t>auditoría</a:t>
            </a:r>
            <a:r>
              <a:rPr sz="2800" dirty="0"/>
              <a:t> se </a:t>
            </a:r>
            <a:r>
              <a:rPr sz="2800" dirty="0" err="1"/>
              <a:t>realizan</a:t>
            </a:r>
            <a:r>
              <a:rPr sz="2800" dirty="0"/>
              <a:t> como </a:t>
            </a:r>
            <a:r>
              <a:rPr sz="2800" dirty="0" err="1"/>
              <a:t>parte</a:t>
            </a:r>
            <a:r>
              <a:rPr sz="2800" dirty="0"/>
              <a:t> de </a:t>
            </a:r>
            <a:r>
              <a:rPr sz="2800" dirty="0" err="1"/>
              <a:t>una</a:t>
            </a:r>
            <a:r>
              <a:rPr sz="2800" dirty="0"/>
              <a:t> </a:t>
            </a:r>
            <a:r>
              <a:rPr sz="2800" dirty="0" err="1"/>
              <a:t>auditoría</a:t>
            </a:r>
            <a:r>
              <a:rPr sz="2800" dirty="0"/>
              <a:t>, un </a:t>
            </a:r>
            <a:r>
              <a:rPr sz="2800" dirty="0" err="1"/>
              <a:t>proceso</a:t>
            </a:r>
            <a:r>
              <a:rPr sz="2800" dirty="0"/>
              <a:t> de </a:t>
            </a:r>
            <a:r>
              <a:rPr sz="2800" dirty="0" err="1"/>
              <a:t>auditoría</a:t>
            </a:r>
            <a:r>
              <a:rPr sz="2800" dirty="0"/>
              <a:t> o un plan de </a:t>
            </a:r>
            <a:r>
              <a:rPr sz="2800" dirty="0" err="1"/>
              <a:t>auditoría</a:t>
            </a:r>
            <a:r>
              <a:rPr sz="2800" dirty="0"/>
              <a:t>. </a:t>
            </a:r>
            <a:r>
              <a:rPr sz="2800" dirty="0" err="1"/>
              <a:t>Algunas</a:t>
            </a:r>
            <a:r>
              <a:rPr sz="2800" dirty="0"/>
              <a:t> de </a:t>
            </a:r>
            <a:r>
              <a:rPr sz="2800" dirty="0" err="1"/>
              <a:t>estas</a:t>
            </a:r>
            <a:r>
              <a:rPr sz="2800" dirty="0"/>
              <a:t> </a:t>
            </a:r>
            <a:r>
              <a:rPr sz="2800" dirty="0" err="1"/>
              <a:t>actividades</a:t>
            </a:r>
            <a:r>
              <a:rPr sz="2800" dirty="0"/>
              <a:t> </a:t>
            </a:r>
            <a:r>
              <a:rPr sz="2800" dirty="0" err="1"/>
              <a:t>pueden</a:t>
            </a:r>
            <a:r>
              <a:rPr sz="2800" dirty="0"/>
              <a:t> </a:t>
            </a:r>
            <a:r>
              <a:rPr sz="2800" dirty="0" err="1"/>
              <a:t>considerarse</a:t>
            </a:r>
            <a:r>
              <a:rPr sz="2800" dirty="0"/>
              <a:t> como las </a:t>
            </a:r>
            <a:r>
              <a:rPr sz="2800" dirty="0" err="1"/>
              <a:t>responsabilidades</a:t>
            </a:r>
            <a:r>
              <a:rPr sz="2800" dirty="0"/>
              <a:t> del auditor o </a:t>
            </a:r>
            <a:r>
              <a:rPr sz="2800" dirty="0" err="1"/>
              <a:t>pueden</a:t>
            </a:r>
            <a:r>
              <a:rPr sz="2800" dirty="0"/>
              <a:t> </a:t>
            </a:r>
            <a:r>
              <a:rPr sz="2800" dirty="0" err="1"/>
              <a:t>incorporarse</a:t>
            </a:r>
            <a:r>
              <a:rPr sz="2800" dirty="0"/>
              <a:t> a las </a:t>
            </a:r>
            <a:r>
              <a:rPr sz="2800" dirty="0" err="1"/>
              <a:t>políticas</a:t>
            </a:r>
            <a:r>
              <a:rPr sz="2800" dirty="0"/>
              <a:t> de </a:t>
            </a:r>
            <a:r>
              <a:rPr sz="2800" dirty="0" err="1"/>
              <a:t>auditoría</a:t>
            </a:r>
            <a:r>
              <a:rPr sz="2800" dirty="0"/>
              <a:t> de </a:t>
            </a:r>
            <a:r>
              <a:rPr sz="2800" dirty="0" err="1"/>
              <a:t>una</a:t>
            </a:r>
            <a:r>
              <a:rPr sz="2800" dirty="0"/>
              <a:t> </a:t>
            </a:r>
            <a:r>
              <a:rPr sz="2800" dirty="0" err="1"/>
              <a:t>organización</a:t>
            </a:r>
            <a:r>
              <a:rPr dirty="0"/>
              <a:t>. </a:t>
            </a:r>
            <a:endParaRPr lang="es-CO"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1266" name="Picture 2" descr="Resultado de imagen para auditoría">
            <a:extLst>
              <a:ext uri="{FF2B5EF4-FFF2-40B4-BE49-F238E27FC236}">
                <a16:creationId xmlns:a16="http://schemas.microsoft.com/office/drawing/2014/main" id="{61FE98DA-189B-445A-9B14-AF36A983BB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00" t="3226" r="24219"/>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Actividades de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a:bodyPr>
          <a:lstStyle/>
          <a:p>
            <a:pPr marL="342900" indent="-342900" algn="just">
              <a:lnSpc>
                <a:spcPct val="90000"/>
              </a:lnSpc>
            </a:pPr>
            <a:r>
              <a:rPr lang="es-CO" sz="1700" dirty="0">
                <a:latin typeface="Verdana" charset="0"/>
              </a:rPr>
              <a:t>Evaluar y valorar y la efectividad y adecuación de la entidad auditada de acuerdo con los objetivos y procedimientos de auditoría.</a:t>
            </a:r>
          </a:p>
          <a:p>
            <a:pPr marL="342900" indent="-342900" algn="just">
              <a:lnSpc>
                <a:spcPct val="90000"/>
              </a:lnSpc>
            </a:pPr>
            <a:r>
              <a:rPr lang="es-CO" sz="1700" dirty="0">
                <a:latin typeface="Verdana" charset="0"/>
              </a:rPr>
              <a:t>Determinar y revisar la fiabilidad e integridad de la entidad auditada (la organización auditada).</a:t>
            </a:r>
          </a:p>
          <a:p>
            <a:pPr marL="342900" indent="-342900" algn="just">
              <a:lnSpc>
                <a:spcPct val="90000"/>
              </a:lnSpc>
            </a:pPr>
            <a:r>
              <a:rPr lang="es-CO" sz="1700" dirty="0">
                <a:latin typeface="Verdana" charset="0"/>
              </a:rPr>
              <a:t>Asegurarse de que la organización auditada cumple con las políticas, procedimientos, reglamentos, leyes y normas del gobierno y la industria.</a:t>
            </a:r>
          </a:p>
          <a:p>
            <a:pPr marL="342900" indent="-342900" algn="just">
              <a:lnSpc>
                <a:spcPct val="90000"/>
              </a:lnSpc>
            </a:pPr>
            <a:r>
              <a:rPr lang="es-CO" sz="1700" dirty="0">
                <a:latin typeface="Verdana" charset="0"/>
              </a:rPr>
              <a:t>Establecer planes, políticas y procedimientos para realizar auditorías.</a:t>
            </a:r>
          </a:p>
          <a:p>
            <a:pPr marL="342900" indent="-342900" algn="just">
              <a:lnSpc>
                <a:spcPct val="90000"/>
              </a:lnSpc>
            </a:pPr>
            <a:r>
              <a:rPr lang="es-CO" sz="1700" dirty="0">
                <a:latin typeface="Verdana" charset="0"/>
              </a:rPr>
              <a:t>Manténgase al tanto de todos los cambios en la entidad auditada, tales como diseño, proceso o estructura.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2290" name="Picture 2" descr="Resultado de imagen para auditoría">
            <a:extLst>
              <a:ext uri="{FF2B5EF4-FFF2-40B4-BE49-F238E27FC236}">
                <a16:creationId xmlns:a16="http://schemas.microsoft.com/office/drawing/2014/main" id="{F2600CC7-A276-465B-9A81-36F53DD765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00" t="3226" r="24219"/>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Actividades de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a:bodyPr>
          <a:lstStyle/>
          <a:p>
            <a:pPr marL="342900" indent="-342900" algn="just">
              <a:lnSpc>
                <a:spcPct val="90000"/>
              </a:lnSpc>
            </a:pPr>
            <a:r>
              <a:rPr lang="es-CO" sz="2000" dirty="0"/>
              <a:t>Mantenerse al tanto de las actualizaciones y los nuevos reglamentos, leyes, normas y políticas de auditoría establecidos por la industria, el gobierno o la propia empresa.</a:t>
            </a:r>
          </a:p>
          <a:p>
            <a:pPr marL="342900" indent="-342900" algn="just">
              <a:lnSpc>
                <a:spcPct val="90000"/>
              </a:lnSpc>
            </a:pPr>
            <a:r>
              <a:rPr lang="es-CO" sz="2000" dirty="0"/>
              <a:t>Proporcionar todos los detalles de auditoría a todos los empleados de la empresa involucrados en la auditoría. Estos detalles incluyen: requisitos de recursos, planes de auditoría y programas de auditoría.</a:t>
            </a:r>
          </a:p>
          <a:p>
            <a:pPr marL="342900" indent="-342900" algn="just">
              <a:lnSpc>
                <a:spcPct val="90000"/>
              </a:lnSpc>
            </a:pPr>
            <a:r>
              <a:rPr lang="es-CO" sz="2000" dirty="0"/>
              <a:t>Publicar directrices y procedimientos de auditoría para la propia empresa y sus socios y clientes cuando corresponda.</a:t>
            </a:r>
          </a:p>
          <a:p>
            <a:pPr marL="342900" indent="-342900" algn="just">
              <a:lnSpc>
                <a:spcPct val="90000"/>
              </a:lnSpc>
            </a:pPr>
            <a:r>
              <a:rPr lang="es-CO" sz="2000" dirty="0"/>
              <a:t>Actuar como enlace entre la empresa y el equipo de auditoría externa.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3314" name="Picture 2" descr="Resultado de imagen para auditoría">
            <a:extLst>
              <a:ext uri="{FF2B5EF4-FFF2-40B4-BE49-F238E27FC236}">
                <a16:creationId xmlns:a16="http://schemas.microsoft.com/office/drawing/2014/main" id="{545A6F35-463A-4BE8-865B-C61772C564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00" t="3226" r="24219"/>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Actividades de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a:bodyPr>
          <a:lstStyle/>
          <a:p>
            <a:pPr marL="342900" indent="-342900" algn="just">
              <a:lnSpc>
                <a:spcPct val="90000"/>
              </a:lnSpc>
            </a:pPr>
            <a:r>
              <a:rPr lang="es-CO" sz="1800" dirty="0"/>
              <a:t>Actuar como consultor de arquitectos, desarrolladores y analistas de negocios para asegurar que la empresa auditada esté estructurada de acuerdo con los objetivos auditados.</a:t>
            </a:r>
          </a:p>
          <a:p>
            <a:pPr marL="342900" indent="-342900" algn="just">
              <a:lnSpc>
                <a:spcPct val="90000"/>
              </a:lnSpc>
            </a:pPr>
            <a:r>
              <a:rPr lang="es-CO" sz="1800" dirty="0"/>
              <a:t>Organizar y realizar auditorías internas.</a:t>
            </a:r>
          </a:p>
          <a:p>
            <a:pPr marL="342900" indent="-342900" algn="just">
              <a:lnSpc>
                <a:spcPct val="90000"/>
              </a:lnSpc>
            </a:pPr>
            <a:r>
              <a:rPr lang="es-CO" sz="1800" dirty="0"/>
              <a:t>Asegurar que todos los elementos contractuales sean cubiertos por la organización auditada.</a:t>
            </a:r>
          </a:p>
          <a:p>
            <a:pPr marL="342900" indent="-342900" algn="just">
              <a:lnSpc>
                <a:spcPct val="90000"/>
              </a:lnSpc>
            </a:pPr>
            <a:r>
              <a:rPr lang="es-CO" sz="1800" dirty="0"/>
              <a:t>Identificar los tipos de auditoría que se utilizarán (los tipos de auditoría se explican más adelante en este capítulo).</a:t>
            </a:r>
          </a:p>
          <a:p>
            <a:pPr marL="342900" indent="-342900" algn="just">
              <a:lnSpc>
                <a:spcPct val="90000"/>
              </a:lnSpc>
            </a:pPr>
            <a:r>
              <a:rPr lang="es-CO" sz="1800" dirty="0"/>
              <a:t>Trabajar conjuntamente con el Departamento de Seguridad para identificar los problemas de seguridad que deben abordarse.</a:t>
            </a:r>
          </a:p>
          <a:p>
            <a:pPr marL="342900" indent="-342900" algn="just">
              <a:lnSpc>
                <a:spcPct val="90000"/>
              </a:lnSpc>
            </a:pPr>
            <a:r>
              <a:rPr lang="es-CO" sz="1800" dirty="0"/>
              <a:t>Proporcionar asesoramiento al Departamento Jurídico para identificar los reglamentos y las leyes que la empresa debe cumplir.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4338" name="Picture 2" descr="Resultado de imagen para auditoría">
            <a:extLst>
              <a:ext uri="{FF2B5EF4-FFF2-40B4-BE49-F238E27FC236}">
                <a16:creationId xmlns:a16="http://schemas.microsoft.com/office/drawing/2014/main" id="{4DF82D14-A472-4046-BB3D-24E9C60A6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00" t="3226" r="24219"/>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Actividades de Auditoria</a:t>
            </a:r>
          </a:p>
        </p:txBody>
      </p:sp>
      <p:sp>
        <p:nvSpPr>
          <p:cNvPr id="5" name="Content Placeholder 4"/>
          <p:cNvSpPr>
            <a:spLocks noGrp="1"/>
          </p:cNvSpPr>
          <p:nvPr>
            <p:ph idx="1"/>
          </p:nvPr>
        </p:nvSpPr>
        <p:spPr>
          <a:xfrm>
            <a:off x="3843867" y="2048933"/>
            <a:ext cx="7659156" cy="3742267"/>
          </a:xfrm>
        </p:spPr>
        <p:txBody>
          <a:bodyPr>
            <a:normAutofit fontScale="92500" lnSpcReduction="10000"/>
          </a:bodyPr>
          <a:lstStyle/>
          <a:p>
            <a:pPr algn="just">
              <a:lnSpc>
                <a:spcPct val="90000"/>
              </a:lnSpc>
            </a:pPr>
            <a:r>
              <a:rPr lang="es-CO" dirty="0"/>
              <a:t>La importancia de estas responsabilidades se ejemplifica en las estrictas directrices de la industria financiera. </a:t>
            </a:r>
          </a:p>
          <a:p>
            <a:pPr algn="just">
              <a:lnSpc>
                <a:spcPct val="90000"/>
              </a:lnSpc>
            </a:pPr>
            <a:r>
              <a:rPr lang="es-CO" dirty="0"/>
              <a:t>Sus normas y reglamentos dictan que todas las transacciones financieras deben ser almacenadas por un tiempo específico y todos los cambios en una cuenta deben ser registrados, incluyendo el nombre de la persona que realizó el cambio, el momento del cambio y el estado anterior antes de ser cambiado.</a:t>
            </a:r>
          </a:p>
          <a:p>
            <a:pPr algn="just">
              <a:lnSpc>
                <a:spcPct val="90000"/>
              </a:lnSpc>
            </a:pPr>
            <a:r>
              <a:rPr lang="es-CO" dirty="0"/>
              <a:t>El propósito de este reglamento es descubrir cualquier discrepancia o actividades ilegales con la cuenta cuando se audita y asegurar que todas las actividades de la cuenta bancaria se remontan hasta el momento de su inicio.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Resultado de imagen para auditoría">
            <a:extLst>
              <a:ext uri="{FF2B5EF4-FFF2-40B4-BE49-F238E27FC236}">
                <a16:creationId xmlns:a16="http://schemas.microsoft.com/office/drawing/2014/main" id="{2573EFDC-EA41-4A2B-93D7-C357362577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59" r="31519" b="1"/>
          <a:stretch/>
        </p:blipFill>
        <p:spPr bwMode="auto">
          <a:xfrm>
            <a:off x="1512452" y="1998131"/>
            <a:ext cx="2720881"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1" y="685800"/>
            <a:ext cx="10018713" cy="1185333"/>
          </a:xfrm>
        </p:spPr>
        <p:txBody>
          <a:bodyPr>
            <a:normAutofit/>
          </a:bodyPr>
          <a:lstStyle/>
          <a:p>
            <a:r>
              <a:rPr lang="x-none" altLang="es-CO" dirty="0"/>
              <a:t>Auditor</a:t>
            </a:r>
            <a:r>
              <a:rPr lang="es-CO" altLang="es-CO" dirty="0"/>
              <a:t>í</a:t>
            </a:r>
            <a:r>
              <a:rPr lang="x-none" altLang="es-CO" dirty="0"/>
              <a:t>a - Entorno de Auditor</a:t>
            </a:r>
            <a:r>
              <a:rPr lang="es-CO" altLang="es-CO" dirty="0"/>
              <a:t>í</a:t>
            </a:r>
            <a:r>
              <a:rPr lang="x-none" altLang="es-CO" dirty="0"/>
              <a:t>a</a:t>
            </a:r>
          </a:p>
        </p:txBody>
      </p:sp>
      <p:sp>
        <p:nvSpPr>
          <p:cNvPr id="5" name="Content Placeholder 4"/>
          <p:cNvSpPr>
            <a:spLocks noGrp="1"/>
          </p:cNvSpPr>
          <p:nvPr>
            <p:ph idx="1"/>
          </p:nvPr>
        </p:nvSpPr>
        <p:spPr>
          <a:xfrm>
            <a:off x="4620985" y="1998133"/>
            <a:ext cx="6885215" cy="3793067"/>
          </a:xfrm>
        </p:spPr>
        <p:txBody>
          <a:bodyPr>
            <a:normAutofit fontScale="92500" lnSpcReduction="10000"/>
          </a:bodyPr>
          <a:lstStyle/>
          <a:p>
            <a:pPr algn="just">
              <a:lnSpc>
                <a:spcPct val="90000"/>
              </a:lnSpc>
            </a:pPr>
            <a:r>
              <a:rPr lang="es-CO" sz="2000" dirty="0"/>
              <a:t>La práctica de auditoría que se publica con mayor frecuencia es la revisión de los documentos de una organización, tales como los estados financieros, para asegurarse de que cada cambio en la cuenta está registrado y preciso. </a:t>
            </a:r>
          </a:p>
          <a:p>
            <a:pPr algn="just">
              <a:lnSpc>
                <a:spcPct val="90000"/>
              </a:lnSpc>
            </a:pPr>
            <a:r>
              <a:rPr lang="es-CO" sz="2000" dirty="0"/>
              <a:t>Una auditoría también asegura que todas las transacciones de la compañía cumplan con las regulaciones y leyes gubernamentales. </a:t>
            </a:r>
          </a:p>
          <a:p>
            <a:pPr algn="just">
              <a:lnSpc>
                <a:spcPct val="90000"/>
              </a:lnSpc>
            </a:pPr>
            <a:r>
              <a:rPr lang="es-CO" sz="2000" dirty="0"/>
              <a:t>Una auditoría puede ser un proceso de revisión de una aplicación del sistema, tal como un sistema de control de inventario, para validar que todas las transacciones son procesadas y almacenadas de acuerdo con los objetivos del sistema. </a:t>
            </a:r>
          </a:p>
          <a:p>
            <a:pPr algn="just">
              <a:lnSpc>
                <a:spcPct val="90000"/>
              </a:lnSpc>
            </a:pPr>
            <a:r>
              <a:rPr lang="es-CO" sz="2000" dirty="0"/>
              <a:t>Una auditoría puede ser realizada como una revisión de la aplicación de las políticas y procedimientos de seguridad.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750" y="73661"/>
            <a:ext cx="10018713" cy="1752599"/>
          </a:xfrm>
        </p:spPr>
        <p:txBody>
          <a:bodyPr/>
          <a:lstStyle/>
          <a:p>
            <a:r>
              <a:rPr lang="x-none" altLang="es-CO" dirty="0"/>
              <a:t>Auditor</a:t>
            </a:r>
            <a:r>
              <a:rPr lang="es-CO" altLang="es-CO" dirty="0"/>
              <a:t>í</a:t>
            </a:r>
            <a:r>
              <a:rPr lang="x-none" altLang="es-CO" dirty="0"/>
              <a:t>a - Entorno de Auditor</a:t>
            </a:r>
            <a:r>
              <a:rPr lang="es-CO" altLang="es-CO" dirty="0"/>
              <a:t>í</a:t>
            </a:r>
            <a:r>
              <a:rPr lang="x-none" altLang="es-CO" dirty="0"/>
              <a:t>a</a:t>
            </a:r>
          </a:p>
        </p:txBody>
      </p:sp>
      <p:sp>
        <p:nvSpPr>
          <p:cNvPr id="5" name="Content Placeholder 4"/>
          <p:cNvSpPr>
            <a:spLocks noGrp="1"/>
          </p:cNvSpPr>
          <p:nvPr>
            <p:ph idx="1"/>
          </p:nvPr>
        </p:nvSpPr>
        <p:spPr>
          <a:xfrm>
            <a:off x="1252980" y="1609444"/>
            <a:ext cx="5257800" cy="4351655"/>
          </a:xfrm>
        </p:spPr>
        <p:txBody>
          <a:bodyPr>
            <a:normAutofit fontScale="57500" lnSpcReduction="20000"/>
          </a:bodyPr>
          <a:lstStyle/>
          <a:p>
            <a:pPr marL="0" indent="0" algn="just">
              <a:buNone/>
            </a:pPr>
            <a:r>
              <a:rPr b="1" dirty="0" err="1"/>
              <a:t>Objetivos</a:t>
            </a:r>
            <a:r>
              <a:rPr b="1" dirty="0"/>
              <a:t> </a:t>
            </a:r>
            <a:r>
              <a:rPr dirty="0"/>
              <a:t>- Una </a:t>
            </a:r>
            <a:r>
              <a:rPr dirty="0" err="1"/>
              <a:t>auditoría</a:t>
            </a:r>
            <a:r>
              <a:rPr dirty="0"/>
              <a:t> sin un conjunto de </a:t>
            </a:r>
            <a:r>
              <a:rPr dirty="0" err="1"/>
              <a:t>objetivos</a:t>
            </a:r>
            <a:r>
              <a:rPr dirty="0"/>
              <a:t> </a:t>
            </a:r>
            <a:r>
              <a:rPr dirty="0" err="1"/>
              <a:t>es</a:t>
            </a:r>
            <a:r>
              <a:rPr dirty="0"/>
              <a:t> </a:t>
            </a:r>
            <a:r>
              <a:rPr dirty="0" err="1"/>
              <a:t>inútil</a:t>
            </a:r>
            <a:r>
              <a:rPr dirty="0"/>
              <a:t>. Para </a:t>
            </a:r>
            <a:r>
              <a:rPr dirty="0" err="1"/>
              <a:t>llevar</a:t>
            </a:r>
            <a:r>
              <a:rPr dirty="0"/>
              <a:t> a </a:t>
            </a:r>
            <a:r>
              <a:rPr dirty="0" err="1"/>
              <a:t>cabo</a:t>
            </a:r>
            <a:r>
              <a:rPr dirty="0"/>
              <a:t> </a:t>
            </a:r>
            <a:r>
              <a:rPr dirty="0" err="1"/>
              <a:t>una</a:t>
            </a:r>
            <a:r>
              <a:rPr dirty="0"/>
              <a:t> </a:t>
            </a:r>
            <a:r>
              <a:rPr dirty="0" err="1"/>
              <a:t>auditoría</a:t>
            </a:r>
            <a:r>
              <a:rPr dirty="0"/>
              <a:t>, </a:t>
            </a:r>
            <a:r>
              <a:rPr dirty="0" err="1"/>
              <a:t>usted</a:t>
            </a:r>
            <a:r>
              <a:rPr dirty="0"/>
              <a:t> </a:t>
            </a:r>
            <a:r>
              <a:rPr dirty="0" err="1"/>
              <a:t>debe</a:t>
            </a:r>
            <a:r>
              <a:rPr dirty="0"/>
              <a:t> saber </a:t>
            </a:r>
            <a:r>
              <a:rPr dirty="0" err="1"/>
              <a:t>qué</a:t>
            </a:r>
            <a:r>
              <a:rPr dirty="0"/>
              <a:t> se </a:t>
            </a:r>
            <a:r>
              <a:rPr dirty="0" err="1"/>
              <a:t>va</a:t>
            </a:r>
            <a:r>
              <a:rPr dirty="0"/>
              <a:t> a </a:t>
            </a:r>
            <a:r>
              <a:rPr dirty="0" err="1"/>
              <a:t>medir</a:t>
            </a:r>
            <a:r>
              <a:rPr dirty="0"/>
              <a:t> la </a:t>
            </a:r>
            <a:r>
              <a:rPr dirty="0" err="1"/>
              <a:t>entidad</a:t>
            </a:r>
            <a:r>
              <a:rPr dirty="0"/>
              <a:t> </a:t>
            </a:r>
            <a:r>
              <a:rPr dirty="0" err="1"/>
              <a:t>auditada</a:t>
            </a:r>
            <a:r>
              <a:rPr dirty="0"/>
              <a:t>. Por lo general, </a:t>
            </a:r>
            <a:r>
              <a:rPr dirty="0" err="1"/>
              <a:t>los</a:t>
            </a:r>
            <a:r>
              <a:rPr dirty="0"/>
              <a:t> </a:t>
            </a:r>
            <a:r>
              <a:rPr dirty="0" err="1"/>
              <a:t>objetivos</a:t>
            </a:r>
            <a:r>
              <a:rPr dirty="0"/>
              <a:t> son </a:t>
            </a:r>
            <a:r>
              <a:rPr dirty="0" err="1"/>
              <a:t>establecidos</a:t>
            </a:r>
            <a:r>
              <a:rPr dirty="0"/>
              <a:t> </a:t>
            </a:r>
            <a:r>
              <a:rPr dirty="0" err="1"/>
              <a:t>por</a:t>
            </a:r>
            <a:r>
              <a:rPr dirty="0"/>
              <a:t> la </a:t>
            </a:r>
            <a:r>
              <a:rPr dirty="0" err="1"/>
              <a:t>organización</a:t>
            </a:r>
            <a:r>
              <a:rPr dirty="0"/>
              <a:t>, </a:t>
            </a:r>
            <a:r>
              <a:rPr dirty="0" err="1"/>
              <a:t>los</a:t>
            </a:r>
            <a:r>
              <a:rPr dirty="0"/>
              <a:t> </a:t>
            </a:r>
            <a:r>
              <a:rPr dirty="0" err="1"/>
              <a:t>estándares</a:t>
            </a:r>
            <a:r>
              <a:rPr dirty="0"/>
              <a:t> de la </a:t>
            </a:r>
            <a:r>
              <a:rPr dirty="0" err="1"/>
              <a:t>industria</a:t>
            </a:r>
            <a:r>
              <a:rPr dirty="0"/>
              <a:t> o las </a:t>
            </a:r>
            <a:r>
              <a:rPr dirty="0" err="1"/>
              <a:t>regulaciones</a:t>
            </a:r>
            <a:r>
              <a:rPr dirty="0"/>
              <a:t> y </a:t>
            </a:r>
            <a:r>
              <a:rPr dirty="0" err="1"/>
              <a:t>leyes</a:t>
            </a:r>
            <a:r>
              <a:rPr dirty="0"/>
              <a:t> </a:t>
            </a:r>
            <a:r>
              <a:rPr dirty="0" err="1"/>
              <a:t>gubernamentales</a:t>
            </a:r>
            <a:r>
              <a:rPr dirty="0"/>
              <a:t>.</a:t>
            </a:r>
          </a:p>
          <a:p>
            <a:pPr marL="0" indent="0" algn="just">
              <a:buNone/>
            </a:pPr>
            <a:r>
              <a:rPr b="1" dirty="0" err="1"/>
              <a:t>Procedimientos</a:t>
            </a:r>
            <a:r>
              <a:rPr dirty="0"/>
              <a:t> - Para </a:t>
            </a:r>
            <a:r>
              <a:rPr dirty="0" err="1"/>
              <a:t>llevar</a:t>
            </a:r>
            <a:r>
              <a:rPr dirty="0"/>
              <a:t> a </a:t>
            </a:r>
            <a:r>
              <a:rPr dirty="0" err="1"/>
              <a:t>cabo</a:t>
            </a:r>
            <a:r>
              <a:rPr dirty="0"/>
              <a:t> </a:t>
            </a:r>
            <a:r>
              <a:rPr dirty="0" err="1"/>
              <a:t>una</a:t>
            </a:r>
            <a:r>
              <a:rPr dirty="0"/>
              <a:t> </a:t>
            </a:r>
            <a:r>
              <a:rPr dirty="0" err="1"/>
              <a:t>auditoría</a:t>
            </a:r>
            <a:r>
              <a:rPr dirty="0"/>
              <a:t>, las </a:t>
            </a:r>
            <a:r>
              <a:rPr dirty="0" err="1"/>
              <a:t>instrucciones</a:t>
            </a:r>
            <a:r>
              <a:rPr dirty="0"/>
              <a:t> </a:t>
            </a:r>
            <a:r>
              <a:rPr dirty="0" err="1"/>
              <a:t>paso</a:t>
            </a:r>
            <a:r>
              <a:rPr dirty="0"/>
              <a:t> a </a:t>
            </a:r>
            <a:r>
              <a:rPr dirty="0" err="1"/>
              <a:t>paso</a:t>
            </a:r>
            <a:r>
              <a:rPr dirty="0"/>
              <a:t> y las </a:t>
            </a:r>
            <a:r>
              <a:rPr dirty="0" err="1"/>
              <a:t>tareas</a:t>
            </a:r>
            <a:r>
              <a:rPr dirty="0"/>
              <a:t> </a:t>
            </a:r>
            <a:r>
              <a:rPr dirty="0" err="1"/>
              <a:t>deben</a:t>
            </a:r>
            <a:r>
              <a:rPr dirty="0"/>
              <a:t> </a:t>
            </a:r>
            <a:r>
              <a:rPr dirty="0" err="1"/>
              <a:t>ser</a:t>
            </a:r>
            <a:r>
              <a:rPr dirty="0"/>
              <a:t> </a:t>
            </a:r>
            <a:r>
              <a:rPr dirty="0" err="1"/>
              <a:t>documentadas</a:t>
            </a:r>
            <a:r>
              <a:rPr dirty="0"/>
              <a:t> antes de </a:t>
            </a:r>
            <a:r>
              <a:rPr lang="x-none" dirty="0"/>
              <a:t>iniciar</a:t>
            </a:r>
            <a:r>
              <a:rPr dirty="0"/>
              <a:t>. </a:t>
            </a:r>
            <a:r>
              <a:rPr dirty="0" err="1"/>
              <a:t>En</a:t>
            </a:r>
            <a:r>
              <a:rPr dirty="0"/>
              <a:t> el </a:t>
            </a:r>
            <a:r>
              <a:rPr dirty="0" err="1"/>
              <a:t>caso</a:t>
            </a:r>
            <a:r>
              <a:rPr dirty="0"/>
              <a:t> de </a:t>
            </a:r>
            <a:r>
              <a:rPr dirty="0" err="1"/>
              <a:t>una</a:t>
            </a:r>
            <a:r>
              <a:rPr dirty="0"/>
              <a:t> </a:t>
            </a:r>
            <a:r>
              <a:rPr dirty="0" err="1"/>
              <a:t>auditoría</a:t>
            </a:r>
            <a:r>
              <a:rPr dirty="0"/>
              <a:t> </a:t>
            </a:r>
            <a:r>
              <a:rPr dirty="0" err="1"/>
              <a:t>llevada</a:t>
            </a:r>
            <a:r>
              <a:rPr dirty="0"/>
              <a:t> a </a:t>
            </a:r>
            <a:r>
              <a:rPr dirty="0" err="1"/>
              <a:t>cabo</a:t>
            </a:r>
            <a:r>
              <a:rPr dirty="0"/>
              <a:t> </a:t>
            </a:r>
            <a:r>
              <a:rPr dirty="0" err="1"/>
              <a:t>por</a:t>
            </a:r>
            <a:r>
              <a:rPr dirty="0"/>
              <a:t> el </a:t>
            </a:r>
            <a:r>
              <a:rPr dirty="0" err="1"/>
              <a:t>gobierno</a:t>
            </a:r>
            <a:r>
              <a:rPr dirty="0"/>
              <a:t>, </a:t>
            </a:r>
            <a:r>
              <a:rPr dirty="0" err="1"/>
              <a:t>todas</a:t>
            </a:r>
            <a:r>
              <a:rPr dirty="0"/>
              <a:t> las </a:t>
            </a:r>
            <a:r>
              <a:rPr dirty="0" err="1"/>
              <a:t>instrucciones</a:t>
            </a:r>
            <a:r>
              <a:rPr dirty="0"/>
              <a:t> </a:t>
            </a:r>
            <a:r>
              <a:rPr dirty="0" err="1"/>
              <a:t>están</a:t>
            </a:r>
            <a:r>
              <a:rPr dirty="0"/>
              <a:t> a </a:t>
            </a:r>
            <a:r>
              <a:rPr dirty="0" err="1"/>
              <a:t>disposición</a:t>
            </a:r>
            <a:r>
              <a:rPr dirty="0"/>
              <a:t> del </a:t>
            </a:r>
            <a:r>
              <a:rPr dirty="0" err="1"/>
              <a:t>público</a:t>
            </a:r>
            <a:r>
              <a:rPr dirty="0"/>
              <a:t>. </a:t>
            </a:r>
            <a:r>
              <a:rPr dirty="0" err="1"/>
              <a:t>En</a:t>
            </a:r>
            <a:r>
              <a:rPr dirty="0"/>
              <a:t> el </a:t>
            </a:r>
            <a:r>
              <a:rPr dirty="0" err="1"/>
              <a:t>caso</a:t>
            </a:r>
            <a:r>
              <a:rPr dirty="0"/>
              <a:t> de </a:t>
            </a:r>
            <a:r>
              <a:rPr dirty="0" err="1"/>
              <a:t>una</a:t>
            </a:r>
            <a:r>
              <a:rPr dirty="0"/>
              <a:t> </a:t>
            </a:r>
            <a:r>
              <a:rPr dirty="0" err="1"/>
              <a:t>auditoría</a:t>
            </a:r>
            <a:r>
              <a:rPr dirty="0"/>
              <a:t> </a:t>
            </a:r>
            <a:r>
              <a:rPr dirty="0" err="1"/>
              <a:t>organizacional</a:t>
            </a:r>
            <a:r>
              <a:rPr dirty="0"/>
              <a:t>, el personal </a:t>
            </a:r>
            <a:r>
              <a:rPr dirty="0" err="1"/>
              <a:t>especializado</a:t>
            </a:r>
            <a:r>
              <a:rPr dirty="0"/>
              <a:t> </a:t>
            </a:r>
            <a:r>
              <a:rPr dirty="0" err="1"/>
              <a:t>documenta</a:t>
            </a:r>
            <a:r>
              <a:rPr dirty="0"/>
              <a:t> </a:t>
            </a:r>
            <a:r>
              <a:rPr dirty="0" err="1"/>
              <a:t>los</a:t>
            </a:r>
            <a:r>
              <a:rPr dirty="0"/>
              <a:t> </a:t>
            </a:r>
            <a:r>
              <a:rPr dirty="0" err="1"/>
              <a:t>procedimientos</a:t>
            </a:r>
            <a:r>
              <a:rPr dirty="0"/>
              <a:t> que </a:t>
            </a:r>
            <a:r>
              <a:rPr dirty="0" err="1"/>
              <a:t>deben</a:t>
            </a:r>
            <a:r>
              <a:rPr dirty="0"/>
              <a:t> </a:t>
            </a:r>
            <a:r>
              <a:rPr dirty="0" err="1"/>
              <a:t>utilizarse</a:t>
            </a:r>
            <a:r>
              <a:rPr dirty="0"/>
              <a:t> no </a:t>
            </a:r>
            <a:r>
              <a:rPr dirty="0" err="1"/>
              <a:t>sólo</a:t>
            </a:r>
            <a:r>
              <a:rPr dirty="0"/>
              <a:t> para el </a:t>
            </a:r>
            <a:r>
              <a:rPr dirty="0" err="1"/>
              <a:t>propio</a:t>
            </a:r>
            <a:r>
              <a:rPr dirty="0"/>
              <a:t> </a:t>
            </a:r>
            <a:r>
              <a:rPr dirty="0" err="1"/>
              <a:t>negocio</a:t>
            </a:r>
            <a:r>
              <a:rPr dirty="0"/>
              <a:t>, </a:t>
            </a:r>
            <a:r>
              <a:rPr dirty="0" err="1"/>
              <a:t>sino</a:t>
            </a:r>
            <a:r>
              <a:rPr dirty="0"/>
              <a:t> </a:t>
            </a:r>
            <a:r>
              <a:rPr dirty="0" err="1"/>
              <a:t>también</a:t>
            </a:r>
            <a:r>
              <a:rPr dirty="0"/>
              <a:t> para la </a:t>
            </a:r>
            <a:r>
              <a:rPr dirty="0" err="1"/>
              <a:t>auditoría</a:t>
            </a:r>
            <a:r>
              <a:rPr dirty="0"/>
              <a:t>.</a:t>
            </a:r>
          </a:p>
          <a:p>
            <a:pPr marL="0" indent="0" algn="just">
              <a:buNone/>
            </a:pPr>
            <a:r>
              <a:rPr b="1" dirty="0"/>
              <a:t>Personas </a:t>
            </a:r>
            <a:r>
              <a:rPr lang="x-none" dirty="0"/>
              <a:t>-</a:t>
            </a:r>
            <a:r>
              <a:rPr dirty="0"/>
              <a:t> </a:t>
            </a:r>
            <a:r>
              <a:rPr dirty="0" err="1"/>
              <a:t>todo</a:t>
            </a:r>
            <a:r>
              <a:rPr dirty="0"/>
              <a:t> </a:t>
            </a:r>
            <a:r>
              <a:rPr dirty="0" err="1"/>
              <a:t>entorno</a:t>
            </a:r>
            <a:r>
              <a:rPr dirty="0"/>
              <a:t> de </a:t>
            </a:r>
            <a:r>
              <a:rPr dirty="0" err="1"/>
              <a:t>auditoría</a:t>
            </a:r>
            <a:r>
              <a:rPr dirty="0"/>
              <a:t> </a:t>
            </a:r>
            <a:r>
              <a:rPr dirty="0" err="1"/>
              <a:t>debe</a:t>
            </a:r>
            <a:r>
              <a:rPr dirty="0"/>
              <a:t> </a:t>
            </a:r>
            <a:r>
              <a:rPr dirty="0" err="1"/>
              <a:t>tener</a:t>
            </a:r>
            <a:r>
              <a:rPr dirty="0"/>
              <a:t> un auditor, </a:t>
            </a:r>
            <a:r>
              <a:rPr dirty="0" err="1"/>
              <a:t>incluso</a:t>
            </a:r>
            <a:r>
              <a:rPr dirty="0"/>
              <a:t> </a:t>
            </a:r>
            <a:r>
              <a:rPr dirty="0" err="1"/>
              <a:t>en</a:t>
            </a:r>
            <a:r>
              <a:rPr dirty="0"/>
              <a:t> el </a:t>
            </a:r>
            <a:r>
              <a:rPr dirty="0" err="1"/>
              <a:t>caso</a:t>
            </a:r>
            <a:r>
              <a:rPr dirty="0"/>
              <a:t> de </a:t>
            </a:r>
            <a:r>
              <a:rPr dirty="0" err="1"/>
              <a:t>una</a:t>
            </a:r>
            <a:r>
              <a:rPr dirty="0"/>
              <a:t> </a:t>
            </a:r>
            <a:r>
              <a:rPr dirty="0" err="1"/>
              <a:t>auditoría</a:t>
            </a:r>
            <a:r>
              <a:rPr dirty="0"/>
              <a:t> </a:t>
            </a:r>
            <a:r>
              <a:rPr dirty="0" err="1"/>
              <a:t>automática</a:t>
            </a:r>
            <a:r>
              <a:rPr dirty="0"/>
              <a:t>. </a:t>
            </a:r>
            <a:r>
              <a:rPr dirty="0" err="1"/>
              <a:t>Otras</a:t>
            </a:r>
            <a:r>
              <a:rPr dirty="0"/>
              <a:t> personas </a:t>
            </a:r>
            <a:r>
              <a:rPr dirty="0" err="1"/>
              <a:t>involucradas</a:t>
            </a:r>
            <a:r>
              <a:rPr dirty="0"/>
              <a:t> </a:t>
            </a:r>
            <a:r>
              <a:rPr dirty="0" err="1"/>
              <a:t>en</a:t>
            </a:r>
            <a:r>
              <a:rPr dirty="0"/>
              <a:t> la </a:t>
            </a:r>
            <a:r>
              <a:rPr dirty="0" err="1"/>
              <a:t>auditoría</a:t>
            </a:r>
            <a:r>
              <a:rPr dirty="0"/>
              <a:t> son </a:t>
            </a:r>
            <a:r>
              <a:rPr dirty="0" err="1"/>
              <a:t>los</a:t>
            </a:r>
            <a:r>
              <a:rPr dirty="0"/>
              <a:t> </a:t>
            </a:r>
            <a:r>
              <a:rPr dirty="0" err="1"/>
              <a:t>empleados</a:t>
            </a:r>
            <a:r>
              <a:rPr dirty="0"/>
              <a:t>, </a:t>
            </a:r>
            <a:r>
              <a:rPr dirty="0" err="1"/>
              <a:t>gerentes</a:t>
            </a:r>
            <a:r>
              <a:rPr dirty="0"/>
              <a:t> y </a:t>
            </a:r>
            <a:r>
              <a:rPr dirty="0" err="1"/>
              <a:t>cualquier</a:t>
            </a:r>
            <a:r>
              <a:rPr dirty="0"/>
              <a:t> persona </a:t>
            </a:r>
            <a:r>
              <a:rPr dirty="0" err="1"/>
              <a:t>auditada</a:t>
            </a:r>
            <a:r>
              <a:rPr dirty="0"/>
              <a:t>.</a:t>
            </a:r>
          </a:p>
          <a:p>
            <a:pPr marL="0" indent="0" algn="just">
              <a:buNone/>
            </a:pPr>
            <a:r>
              <a:rPr b="1" dirty="0" err="1"/>
              <a:t>Entidades</a:t>
            </a:r>
            <a:r>
              <a:rPr b="1" dirty="0"/>
              <a:t> </a:t>
            </a:r>
            <a:r>
              <a:rPr b="1" dirty="0" err="1"/>
              <a:t>auditadas</a:t>
            </a:r>
            <a:r>
              <a:rPr dirty="0"/>
              <a:t> </a:t>
            </a:r>
            <a:r>
              <a:rPr lang="x-none" dirty="0"/>
              <a:t>-</a:t>
            </a:r>
            <a:r>
              <a:rPr dirty="0"/>
              <a:t> </a:t>
            </a:r>
            <a:r>
              <a:rPr dirty="0" err="1"/>
              <a:t>incluye</a:t>
            </a:r>
            <a:r>
              <a:rPr dirty="0"/>
              <a:t> personas, </a:t>
            </a:r>
            <a:r>
              <a:rPr dirty="0" err="1"/>
              <a:t>documentos</a:t>
            </a:r>
            <a:r>
              <a:rPr dirty="0"/>
              <a:t>, </a:t>
            </a:r>
            <a:r>
              <a:rPr dirty="0" err="1"/>
              <a:t>procesos</a:t>
            </a:r>
            <a:r>
              <a:rPr dirty="0"/>
              <a:t>, </a:t>
            </a:r>
            <a:r>
              <a:rPr dirty="0" err="1"/>
              <a:t>sistemas</a:t>
            </a:r>
            <a:r>
              <a:rPr dirty="0"/>
              <a:t>, </a:t>
            </a:r>
            <a:r>
              <a:rPr dirty="0" err="1"/>
              <a:t>actividades</a:t>
            </a:r>
            <a:r>
              <a:rPr dirty="0"/>
              <a:t> o </a:t>
            </a:r>
            <a:r>
              <a:rPr dirty="0" err="1"/>
              <a:t>cualquier</a:t>
            </a:r>
            <a:r>
              <a:rPr dirty="0"/>
              <a:t> </a:t>
            </a:r>
            <a:r>
              <a:rPr dirty="0" err="1"/>
              <a:t>operación</a:t>
            </a:r>
            <a:r>
              <a:rPr dirty="0"/>
              <a:t> que se </a:t>
            </a:r>
            <a:r>
              <a:rPr dirty="0" err="1"/>
              <a:t>esté</a:t>
            </a:r>
            <a:r>
              <a:rPr dirty="0"/>
              <a:t> </a:t>
            </a:r>
            <a:r>
              <a:rPr dirty="0" err="1"/>
              <a:t>auditando</a:t>
            </a:r>
            <a:r>
              <a:rPr dirty="0"/>
              <a:t>.</a:t>
            </a:r>
          </a:p>
        </p:txBody>
      </p:sp>
      <p:pic>
        <p:nvPicPr>
          <p:cNvPr id="3" name="Content Placeholder 2"/>
          <p:cNvPicPr>
            <a:picLocks noChangeAspect="1"/>
          </p:cNvPicPr>
          <p:nvPr/>
        </p:nvPicPr>
        <p:blipFill>
          <a:blip r:embed="rId2"/>
          <a:stretch>
            <a:fillRect/>
          </a:stretch>
        </p:blipFill>
        <p:spPr>
          <a:xfrm>
            <a:off x="6685550" y="1395167"/>
            <a:ext cx="5154620" cy="514831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578" y="73661"/>
            <a:ext cx="10018713" cy="1752599"/>
          </a:xfrm>
        </p:spPr>
        <p:txBody>
          <a:bodyPr/>
          <a:lstStyle/>
          <a:p>
            <a:r>
              <a:rPr lang="x-none" altLang="es-CO" dirty="0"/>
              <a:t>Auditor</a:t>
            </a:r>
            <a:r>
              <a:rPr lang="es-CO" altLang="es-CO" dirty="0"/>
              <a:t>í</a:t>
            </a:r>
            <a:r>
              <a:rPr lang="x-none" altLang="es-CO" dirty="0"/>
              <a:t>a - Entorno de Auditor</a:t>
            </a:r>
            <a:r>
              <a:rPr lang="es-CO" altLang="es-CO" dirty="0"/>
              <a:t>í</a:t>
            </a:r>
            <a:r>
              <a:rPr lang="x-none" altLang="es-CO" dirty="0"/>
              <a:t>a</a:t>
            </a:r>
          </a:p>
        </p:txBody>
      </p:sp>
      <p:sp>
        <p:nvSpPr>
          <p:cNvPr id="5" name="Content Placeholder 4"/>
          <p:cNvSpPr>
            <a:spLocks noGrp="1"/>
          </p:cNvSpPr>
          <p:nvPr>
            <p:ph idx="1"/>
          </p:nvPr>
        </p:nvSpPr>
        <p:spPr>
          <a:xfrm>
            <a:off x="1320799" y="1562309"/>
            <a:ext cx="5271135" cy="4351655"/>
          </a:xfrm>
        </p:spPr>
        <p:txBody>
          <a:bodyPr>
            <a:normAutofit lnSpcReduction="10000"/>
          </a:bodyPr>
          <a:lstStyle/>
          <a:p>
            <a:pPr marL="0" indent="0" algn="just">
              <a:buNone/>
            </a:pPr>
            <a:r>
              <a:rPr lang="x-none" dirty="0"/>
              <a:t>Se debe</a:t>
            </a:r>
            <a:r>
              <a:rPr dirty="0"/>
              <a:t> </a:t>
            </a:r>
            <a:r>
              <a:rPr dirty="0" err="1"/>
              <a:t>tener</a:t>
            </a:r>
            <a:r>
              <a:rPr dirty="0"/>
              <a:t> </a:t>
            </a:r>
            <a:r>
              <a:rPr dirty="0" err="1"/>
              <a:t>en</a:t>
            </a:r>
            <a:r>
              <a:rPr dirty="0"/>
              <a:t> </a:t>
            </a:r>
            <a:r>
              <a:rPr dirty="0" err="1"/>
              <a:t>cuenta</a:t>
            </a:r>
            <a:r>
              <a:rPr dirty="0"/>
              <a:t> </a:t>
            </a:r>
            <a:r>
              <a:rPr dirty="0" err="1"/>
              <a:t>todos</a:t>
            </a:r>
            <a:r>
              <a:rPr dirty="0"/>
              <a:t> </a:t>
            </a:r>
            <a:r>
              <a:rPr dirty="0" err="1"/>
              <a:t>los</a:t>
            </a:r>
            <a:r>
              <a:rPr dirty="0"/>
              <a:t> </a:t>
            </a:r>
            <a:r>
              <a:rPr dirty="0" err="1"/>
              <a:t>componentes</a:t>
            </a:r>
            <a:r>
              <a:rPr dirty="0"/>
              <a:t> que se </a:t>
            </a:r>
            <a:r>
              <a:rPr dirty="0" err="1"/>
              <a:t>muestran</a:t>
            </a:r>
            <a:r>
              <a:rPr dirty="0"/>
              <a:t> </a:t>
            </a:r>
            <a:r>
              <a:rPr dirty="0" err="1"/>
              <a:t>en</a:t>
            </a:r>
            <a:r>
              <a:rPr dirty="0"/>
              <a:t> la </a:t>
            </a:r>
            <a:r>
              <a:rPr dirty="0" err="1"/>
              <a:t>figura</a:t>
            </a:r>
            <a:r>
              <a:rPr dirty="0"/>
              <a:t> para </a:t>
            </a:r>
            <a:r>
              <a:rPr dirty="0" err="1"/>
              <a:t>asegurarse</a:t>
            </a:r>
            <a:r>
              <a:rPr dirty="0"/>
              <a:t> de que </a:t>
            </a:r>
            <a:r>
              <a:rPr dirty="0" err="1"/>
              <a:t>su</a:t>
            </a:r>
            <a:r>
              <a:rPr dirty="0"/>
              <a:t> </a:t>
            </a:r>
            <a:r>
              <a:rPr dirty="0" err="1"/>
              <a:t>modelo</a:t>
            </a:r>
            <a:r>
              <a:rPr dirty="0"/>
              <a:t> de </a:t>
            </a:r>
            <a:r>
              <a:rPr dirty="0" err="1"/>
              <a:t>auditoría</a:t>
            </a:r>
            <a:r>
              <a:rPr dirty="0"/>
              <a:t> </a:t>
            </a:r>
            <a:r>
              <a:rPr dirty="0" err="1"/>
              <a:t>es</a:t>
            </a:r>
            <a:r>
              <a:rPr dirty="0"/>
              <a:t> </a:t>
            </a:r>
            <a:r>
              <a:rPr dirty="0" err="1"/>
              <a:t>completo</a:t>
            </a:r>
            <a:r>
              <a:rPr dirty="0"/>
              <a:t> y </a:t>
            </a:r>
            <a:r>
              <a:rPr dirty="0" err="1"/>
              <a:t>efectivo</a:t>
            </a:r>
            <a:r>
              <a:rPr dirty="0"/>
              <a:t>. </a:t>
            </a:r>
          </a:p>
          <a:p>
            <a:pPr marL="0" indent="0" algn="just">
              <a:buNone/>
            </a:pPr>
            <a:r>
              <a:rPr dirty="0"/>
              <a:t>Al </a:t>
            </a:r>
            <a:r>
              <a:rPr dirty="0" err="1"/>
              <a:t>diseñar</a:t>
            </a:r>
            <a:r>
              <a:rPr dirty="0"/>
              <a:t> y </a:t>
            </a:r>
            <a:r>
              <a:rPr dirty="0" err="1"/>
              <a:t>desarrollar</a:t>
            </a:r>
            <a:r>
              <a:rPr dirty="0"/>
              <a:t> un </a:t>
            </a:r>
            <a:r>
              <a:rPr dirty="0" err="1"/>
              <a:t>sistema</a:t>
            </a:r>
            <a:r>
              <a:rPr dirty="0"/>
              <a:t> de </a:t>
            </a:r>
            <a:r>
              <a:rPr dirty="0" err="1"/>
              <a:t>aplicación</a:t>
            </a:r>
            <a:r>
              <a:rPr dirty="0"/>
              <a:t> o un </a:t>
            </a:r>
            <a:r>
              <a:rPr dirty="0" err="1"/>
              <a:t>proceso</a:t>
            </a:r>
            <a:r>
              <a:rPr dirty="0"/>
              <a:t> </a:t>
            </a:r>
            <a:r>
              <a:rPr dirty="0" err="1"/>
              <a:t>empresarial</a:t>
            </a:r>
            <a:r>
              <a:rPr dirty="0"/>
              <a:t> que </a:t>
            </a:r>
            <a:r>
              <a:rPr dirty="0" err="1"/>
              <a:t>requiera</a:t>
            </a:r>
            <a:r>
              <a:rPr dirty="0"/>
              <a:t> </a:t>
            </a:r>
            <a:r>
              <a:rPr dirty="0" err="1"/>
              <a:t>auditoría</a:t>
            </a:r>
            <a:r>
              <a:rPr dirty="0"/>
              <a:t>, </a:t>
            </a:r>
            <a:r>
              <a:rPr dirty="0" err="1"/>
              <a:t>debe</a:t>
            </a:r>
            <a:r>
              <a:rPr dirty="0"/>
              <a:t> </a:t>
            </a:r>
            <a:r>
              <a:rPr dirty="0" err="1"/>
              <a:t>pensar</a:t>
            </a:r>
            <a:r>
              <a:rPr dirty="0"/>
              <a:t> </a:t>
            </a:r>
            <a:r>
              <a:rPr dirty="0" err="1"/>
              <a:t>en</a:t>
            </a:r>
            <a:r>
              <a:rPr dirty="0"/>
              <a:t> </a:t>
            </a:r>
            <a:r>
              <a:rPr dirty="0" err="1"/>
              <a:t>todos</a:t>
            </a:r>
            <a:r>
              <a:rPr dirty="0"/>
              <a:t> </a:t>
            </a:r>
            <a:r>
              <a:rPr dirty="0" err="1"/>
              <a:t>los</a:t>
            </a:r>
            <a:r>
              <a:rPr dirty="0"/>
              <a:t> </a:t>
            </a:r>
            <a:r>
              <a:rPr dirty="0" err="1"/>
              <a:t>objetivos</a:t>
            </a:r>
            <a:r>
              <a:rPr dirty="0"/>
              <a:t> </a:t>
            </a:r>
            <a:r>
              <a:rPr dirty="0" err="1"/>
              <a:t>relacionados</a:t>
            </a:r>
            <a:r>
              <a:rPr dirty="0"/>
              <a:t> con </a:t>
            </a:r>
            <a:r>
              <a:rPr dirty="0" err="1"/>
              <a:t>estos</a:t>
            </a:r>
            <a:r>
              <a:rPr dirty="0"/>
              <a:t> </a:t>
            </a:r>
            <a:r>
              <a:rPr dirty="0" err="1"/>
              <a:t>componentes</a:t>
            </a:r>
            <a:r>
              <a:rPr dirty="0"/>
              <a:t>. </a:t>
            </a:r>
            <a:r>
              <a:rPr dirty="0" err="1"/>
              <a:t>Ahora</a:t>
            </a:r>
            <a:r>
              <a:rPr dirty="0"/>
              <a:t> que </a:t>
            </a:r>
            <a:r>
              <a:rPr dirty="0" err="1"/>
              <a:t>conoce</a:t>
            </a:r>
            <a:r>
              <a:rPr dirty="0"/>
              <a:t> </a:t>
            </a:r>
            <a:r>
              <a:rPr dirty="0" err="1"/>
              <a:t>los</a:t>
            </a:r>
            <a:r>
              <a:rPr dirty="0"/>
              <a:t> </a:t>
            </a:r>
            <a:r>
              <a:rPr dirty="0" err="1"/>
              <a:t>componentes</a:t>
            </a:r>
            <a:r>
              <a:rPr dirty="0"/>
              <a:t> del </a:t>
            </a:r>
            <a:r>
              <a:rPr dirty="0" err="1"/>
              <a:t>entorno</a:t>
            </a:r>
            <a:r>
              <a:rPr dirty="0"/>
              <a:t> de </a:t>
            </a:r>
            <a:r>
              <a:rPr dirty="0" err="1"/>
              <a:t>auditoría</a:t>
            </a:r>
            <a:r>
              <a:rPr dirty="0"/>
              <a:t>, </a:t>
            </a:r>
            <a:r>
              <a:rPr dirty="0" err="1"/>
              <a:t>es</a:t>
            </a:r>
            <a:r>
              <a:rPr dirty="0"/>
              <a:t> el </a:t>
            </a:r>
            <a:r>
              <a:rPr dirty="0" err="1"/>
              <a:t>momento</a:t>
            </a:r>
            <a:r>
              <a:rPr dirty="0"/>
              <a:t> de </a:t>
            </a:r>
            <a:r>
              <a:rPr dirty="0" err="1"/>
              <a:t>aprender</a:t>
            </a:r>
            <a:r>
              <a:rPr dirty="0"/>
              <a:t> </a:t>
            </a:r>
            <a:r>
              <a:rPr dirty="0" err="1"/>
              <a:t>sobre</a:t>
            </a:r>
            <a:r>
              <a:rPr dirty="0"/>
              <a:t> el </a:t>
            </a:r>
            <a:r>
              <a:rPr dirty="0" err="1"/>
              <a:t>proceso</a:t>
            </a:r>
            <a:r>
              <a:rPr dirty="0"/>
              <a:t> de </a:t>
            </a:r>
            <a:r>
              <a:rPr dirty="0" err="1"/>
              <a:t>auditoría</a:t>
            </a:r>
            <a:r>
              <a:rPr dirty="0"/>
              <a:t>.</a:t>
            </a:r>
          </a:p>
        </p:txBody>
      </p:sp>
      <p:pic>
        <p:nvPicPr>
          <p:cNvPr id="3" name="Picture 2"/>
          <p:cNvPicPr>
            <a:picLocks noChangeAspect="1"/>
          </p:cNvPicPr>
          <p:nvPr/>
        </p:nvPicPr>
        <p:blipFill>
          <a:blip r:embed="rId2"/>
          <a:stretch>
            <a:fillRect/>
          </a:stretch>
        </p:blipFill>
        <p:spPr>
          <a:xfrm>
            <a:off x="6761617" y="1384654"/>
            <a:ext cx="5078730" cy="50723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026" name="Picture 2" descr="Resultado de imagen para ingeniero de software">
            <a:extLst>
              <a:ext uri="{FF2B5EF4-FFF2-40B4-BE49-F238E27FC236}">
                <a16:creationId xmlns:a16="http://schemas.microsoft.com/office/drawing/2014/main" id="{879A1919-3999-4FAA-921E-0F0834012A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63" t="9091" r="31097" b="-2"/>
          <a:stretch/>
        </p:blipFill>
        <p:spPr bwMode="auto">
          <a:xfrm>
            <a:off x="8694" y="19329"/>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Introducción</a:t>
            </a:r>
          </a:p>
        </p:txBody>
      </p:sp>
      <p:sp>
        <p:nvSpPr>
          <p:cNvPr id="3" name="Content Placeholder 2"/>
          <p:cNvSpPr>
            <a:spLocks noGrp="1"/>
          </p:cNvSpPr>
          <p:nvPr>
            <p:ph idx="1"/>
          </p:nvPr>
        </p:nvSpPr>
        <p:spPr>
          <a:xfrm>
            <a:off x="3843866" y="1946495"/>
            <a:ext cx="7970905" cy="3844705"/>
          </a:xfrm>
        </p:spPr>
        <p:txBody>
          <a:bodyPr>
            <a:normAutofit/>
          </a:bodyPr>
          <a:lstStyle/>
          <a:p>
            <a:pPr marL="0" indent="0" algn="just">
              <a:lnSpc>
                <a:spcPct val="90000"/>
              </a:lnSpc>
              <a:buNone/>
            </a:pPr>
            <a:r>
              <a:rPr lang="es-CO" altLang="en-US" sz="1400" dirty="0">
                <a:latin typeface="Verdana" charset="0"/>
              </a:rPr>
              <a:t>Un ingeniero de software se retiró a la edad de 65 años y decidió invertir </a:t>
            </a:r>
            <a:r>
              <a:rPr lang="x-none" altLang="es-CO" sz="1400" dirty="0">
                <a:latin typeface="Verdana" charset="0"/>
              </a:rPr>
              <a:t>en una tienda</a:t>
            </a:r>
            <a:r>
              <a:rPr lang="es-CO" altLang="en-US" sz="1400" dirty="0">
                <a:latin typeface="Verdana" charset="0"/>
              </a:rPr>
              <a:t> para mantenerse ocupado y generar ingresos además de su pensión de jubilación. </a:t>
            </a:r>
          </a:p>
          <a:p>
            <a:pPr marL="0" indent="0" algn="just">
              <a:lnSpc>
                <a:spcPct val="90000"/>
              </a:lnSpc>
              <a:buNone/>
            </a:pPr>
            <a:r>
              <a:rPr lang="es-CO" altLang="en-US" sz="1400" dirty="0">
                <a:latin typeface="Verdana" charset="0"/>
              </a:rPr>
              <a:t>Contrató a varios adolescentes de su comunidad para ayudarle a operar la tienda. Por recomendación del propietario anterior, instaló cámaras de seguridad para vigilar y registrar las actividades de la tienda las 24 horas del día. Tres meses después se dio cuenta de que la tienda no estaba generando los ingresos de ventas que debería tener y el inventario se estaba reduciendo. </a:t>
            </a:r>
          </a:p>
          <a:p>
            <a:pPr marL="0" indent="0" algn="just">
              <a:lnSpc>
                <a:spcPct val="90000"/>
              </a:lnSpc>
              <a:buNone/>
            </a:pPr>
            <a:r>
              <a:rPr lang="es-CO" altLang="en-US" sz="1400" dirty="0">
                <a:latin typeface="Verdana" charset="0"/>
              </a:rPr>
              <a:t>Un amigo le aconsejó que mantuviera </a:t>
            </a:r>
            <a:r>
              <a:rPr lang="x-none" altLang="es-CO" sz="1400" dirty="0">
                <a:latin typeface="Verdana" charset="0"/>
              </a:rPr>
              <a:t>pendiente de</a:t>
            </a:r>
            <a:r>
              <a:rPr lang="es-CO" altLang="en-US" sz="1400" dirty="0">
                <a:latin typeface="Verdana" charset="0"/>
              </a:rPr>
              <a:t> sus empleados y le dijo que la mayoría de robo</a:t>
            </a:r>
            <a:r>
              <a:rPr lang="x-none" altLang="es-CO" sz="1400" dirty="0">
                <a:latin typeface="Verdana" charset="0"/>
              </a:rPr>
              <a:t>s</a:t>
            </a:r>
            <a:r>
              <a:rPr lang="es-CO" altLang="en-US" sz="1400" dirty="0">
                <a:latin typeface="Verdana" charset="0"/>
              </a:rPr>
              <a:t> en tiendas es realizada por </a:t>
            </a:r>
            <a:r>
              <a:rPr lang="x-none" altLang="es-CO" sz="1400" dirty="0">
                <a:latin typeface="Verdana" charset="0"/>
              </a:rPr>
              <a:t>trabajadores</a:t>
            </a:r>
            <a:r>
              <a:rPr lang="es-CO" altLang="en-US" sz="1400" dirty="0">
                <a:latin typeface="Verdana" charset="0"/>
              </a:rPr>
              <a:t>. </a:t>
            </a:r>
          </a:p>
          <a:p>
            <a:pPr marL="0" indent="0" algn="just">
              <a:lnSpc>
                <a:spcPct val="90000"/>
              </a:lnSpc>
              <a:buNone/>
            </a:pPr>
            <a:r>
              <a:rPr lang="es-CO" altLang="en-US" sz="1400" dirty="0">
                <a:latin typeface="Verdana" charset="0"/>
              </a:rPr>
              <a:t>El dueño de la tienda respondió: "Pero tengo cámaras. No se atreverían’’</a:t>
            </a:r>
          </a:p>
          <a:p>
            <a:pPr marL="0" indent="0" algn="just">
              <a:lnSpc>
                <a:spcPct val="90000"/>
              </a:lnSpc>
              <a:buNone/>
            </a:pPr>
            <a:r>
              <a:rPr lang="es-CO" altLang="en-US" sz="1400" dirty="0">
                <a:latin typeface="Verdana" charset="0"/>
              </a:rPr>
              <a:t>¿Has visto alguna vez las cintas? -preguntó el amigo. </a:t>
            </a:r>
          </a:p>
          <a:p>
            <a:pPr marL="0" indent="0" algn="just">
              <a:lnSpc>
                <a:spcPct val="90000"/>
              </a:lnSpc>
              <a:buNone/>
            </a:pPr>
            <a:r>
              <a:rPr lang="es-CO" altLang="en-US" sz="1400" dirty="0">
                <a:latin typeface="Verdana" charset="0"/>
              </a:rPr>
              <a:t>El dueño de la tienda </a:t>
            </a:r>
            <a:r>
              <a:rPr lang="x-none" altLang="es-CO" sz="1400" dirty="0">
                <a:latin typeface="Verdana" charset="0"/>
              </a:rPr>
              <a:t>se sorprendi</a:t>
            </a:r>
            <a:r>
              <a:rPr lang="es-CO" altLang="es-CO" sz="1400" dirty="0">
                <a:latin typeface="Verdana" charset="0"/>
              </a:rPr>
              <a:t>ó</a:t>
            </a:r>
            <a:r>
              <a:rPr lang="es-CO" altLang="en-US" sz="1400" dirty="0">
                <a:latin typeface="Verdana" charset="0"/>
              </a:rPr>
              <a:t> por la pregunta. "¡Por supuesto no! ¿Cómo puedo ver una cinta de 24 horas todos los días? "Su amigo preguntó:" ¿No has visto al azar porciones de las cintas? Ese es su problema!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sultado de imagen para arquitecto de aplicaciones">
            <a:extLst>
              <a:ext uri="{FF2B5EF4-FFF2-40B4-BE49-F238E27FC236}">
                <a16:creationId xmlns:a16="http://schemas.microsoft.com/office/drawing/2014/main" id="{7836A235-5944-4386-9FC7-99F62F9FD7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27" r="14086" b="-1"/>
          <a:stretch/>
        </p:blipFill>
        <p:spPr bwMode="auto">
          <a:xfrm>
            <a:off x="1512452" y="1998131"/>
            <a:ext cx="2720881"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1" y="685800"/>
            <a:ext cx="10018713" cy="1185333"/>
          </a:xfrm>
        </p:spPr>
        <p:txBody>
          <a:bodyPr>
            <a:normAutofit/>
          </a:bodyPr>
          <a:lstStyle/>
          <a:p>
            <a:r>
              <a:rPr lang="x-none" altLang="es-CO" dirty="0"/>
              <a:t>Auditor</a:t>
            </a:r>
            <a:r>
              <a:rPr lang="es-CO" altLang="es-CO" dirty="0"/>
              <a:t>í</a:t>
            </a:r>
            <a:r>
              <a:rPr lang="x-none" altLang="es-CO" dirty="0"/>
              <a:t>a - Entorno de Auditor</a:t>
            </a:r>
            <a:r>
              <a:rPr lang="es-CO" altLang="es-CO" dirty="0"/>
              <a:t>í</a:t>
            </a:r>
            <a:r>
              <a:rPr lang="x-none" altLang="es-CO" dirty="0"/>
              <a:t>a</a:t>
            </a:r>
          </a:p>
        </p:txBody>
      </p:sp>
      <p:sp>
        <p:nvSpPr>
          <p:cNvPr id="5" name="Content Placeholder 4"/>
          <p:cNvSpPr>
            <a:spLocks noGrp="1"/>
          </p:cNvSpPr>
          <p:nvPr>
            <p:ph idx="1"/>
          </p:nvPr>
        </p:nvSpPr>
        <p:spPr>
          <a:xfrm>
            <a:off x="4620985" y="1998133"/>
            <a:ext cx="7219916" cy="4437391"/>
          </a:xfrm>
        </p:spPr>
        <p:txBody>
          <a:bodyPr>
            <a:normAutofit/>
          </a:bodyPr>
          <a:lstStyle/>
          <a:p>
            <a:pPr marL="0" indent="0" algn="just">
              <a:lnSpc>
                <a:spcPct val="90000"/>
              </a:lnSpc>
              <a:buNone/>
            </a:pPr>
            <a:r>
              <a:rPr lang="es-CO" sz="1800" dirty="0"/>
              <a:t>Considere este escenario del arquitecto de aplicaciones de base de datos que trabaja para un proveedor de software pequeño. El proveedor diseña sistemas de auditoría para rastrear los pedidos utilizados por los departamentos de compras de sus clientes. La aplicación se construyó con todo lo que se podía imaginar, y las ventas se dispararon.</a:t>
            </a:r>
          </a:p>
          <a:p>
            <a:pPr marL="0" indent="0" algn="just">
              <a:lnSpc>
                <a:spcPct val="90000"/>
              </a:lnSpc>
              <a:buNone/>
            </a:pPr>
            <a:r>
              <a:rPr lang="es-CO" sz="1800" dirty="0"/>
              <a:t>El sistema tenía la capacidad de generar un rastro de cada cambio para cada pieza de datos. Los clientes elogiaron el producto, excepto una pequeña empresa cuyo propietario se quejó. </a:t>
            </a:r>
          </a:p>
          <a:p>
            <a:pPr marL="0" indent="0" algn="just">
              <a:lnSpc>
                <a:spcPct val="90000"/>
              </a:lnSpc>
              <a:buNone/>
            </a:pPr>
            <a:r>
              <a:rPr lang="es-CO" sz="1800" dirty="0"/>
              <a:t>Dijo que el software era una gran ayuda para el seguimiento de todos los pedidos con cambios históricos, pero debido a los informes de auditoría tan largos, no era factible para una persona pasar por los informes para identificar cualquier comportamiento sospechoso. </a:t>
            </a:r>
          </a:p>
          <a:p>
            <a:pPr marL="0" indent="0" algn="just">
              <a:lnSpc>
                <a:spcPct val="90000"/>
              </a:lnSpc>
              <a:buNone/>
            </a:pPr>
            <a:r>
              <a:rPr lang="es-CO" sz="1800" dirty="0"/>
              <a:t>Si hubiera considerado la auditoría más a fondo, habría diseñado la aplicación con inteligencia que alertaría al administrador del sistema cuando ocurriera un incidente.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sultado de imagen para base de datos">
            <a:extLst>
              <a:ext uri="{FF2B5EF4-FFF2-40B4-BE49-F238E27FC236}">
                <a16:creationId xmlns:a16="http://schemas.microsoft.com/office/drawing/2014/main" id="{9E5EC267-1976-430F-A6B0-A51E70D2D3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73" r="47832" b="-1"/>
          <a:stretch/>
        </p:blipFill>
        <p:spPr bwMode="auto">
          <a:xfrm>
            <a:off x="8785907" y="1998131"/>
            <a:ext cx="2717116"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1" y="685800"/>
            <a:ext cx="10018713" cy="1185333"/>
          </a:xfrm>
        </p:spPr>
        <p:txBody>
          <a:bodyPr>
            <a:normAutofit/>
          </a:bodyPr>
          <a:lstStyle/>
          <a:p>
            <a:r>
              <a:rPr lang="x-none" altLang="es-CO" dirty="0"/>
              <a:t>Auditor</a:t>
            </a:r>
            <a:r>
              <a:rPr lang="es-CO" altLang="es-CO" dirty="0"/>
              <a:t>í</a:t>
            </a:r>
            <a:r>
              <a:rPr lang="x-none" altLang="es-CO" dirty="0"/>
              <a:t>a - Proceso de Auditor</a:t>
            </a:r>
            <a:r>
              <a:rPr lang="es-CO" altLang="es-CO" dirty="0"/>
              <a:t>í</a:t>
            </a:r>
            <a:r>
              <a:rPr lang="x-none" altLang="es-CO" dirty="0"/>
              <a:t>a</a:t>
            </a:r>
          </a:p>
        </p:txBody>
      </p:sp>
      <p:sp>
        <p:nvSpPr>
          <p:cNvPr id="5" name="Content Placeholder 4"/>
          <p:cNvSpPr>
            <a:spLocks noGrp="1"/>
          </p:cNvSpPr>
          <p:nvPr>
            <p:ph idx="1"/>
          </p:nvPr>
        </p:nvSpPr>
        <p:spPr>
          <a:xfrm>
            <a:off x="1484311" y="1998133"/>
            <a:ext cx="6855356" cy="3793067"/>
          </a:xfrm>
        </p:spPr>
        <p:txBody>
          <a:bodyPr>
            <a:normAutofit lnSpcReduction="10000"/>
          </a:bodyPr>
          <a:lstStyle/>
          <a:p>
            <a:pPr marL="0" indent="0" algn="just">
              <a:lnSpc>
                <a:spcPct val="90000"/>
              </a:lnSpc>
              <a:buNone/>
            </a:pPr>
            <a:r>
              <a:rPr lang="es-CO" sz="1800" dirty="0"/>
              <a:t>Una gran empresa de inversiones financieras implementó un nuevo sistema de aplicación de base de datos para registrar y rastrear las solicitudes de los clientes que se presentaron a los representantes de atención al cliente. </a:t>
            </a:r>
          </a:p>
          <a:p>
            <a:pPr marL="0" indent="0" algn="just">
              <a:lnSpc>
                <a:spcPct val="90000"/>
              </a:lnSpc>
              <a:buNone/>
            </a:pPr>
            <a:r>
              <a:rPr lang="es-CO" sz="1800" dirty="0"/>
              <a:t>El sistema de aplicación de base de datos registró automáticamente las conversaciones entre el cliente y la persona de atención al cliente. </a:t>
            </a:r>
          </a:p>
          <a:p>
            <a:pPr marL="0" indent="0" algn="just">
              <a:lnSpc>
                <a:spcPct val="90000"/>
              </a:lnSpc>
              <a:buNone/>
            </a:pPr>
            <a:r>
              <a:rPr lang="es-CO" sz="1800" dirty="0"/>
              <a:t>Una vez que se graba una conversación, la persona de atención al cliente no podía borrarlo. </a:t>
            </a:r>
          </a:p>
          <a:p>
            <a:pPr marL="0" indent="0" algn="just">
              <a:lnSpc>
                <a:spcPct val="90000"/>
              </a:lnSpc>
              <a:buNone/>
            </a:pPr>
            <a:r>
              <a:rPr lang="es-CO" sz="1800" dirty="0"/>
              <a:t>Un día, el supervisor de turno escuchó una acalorada conversación entre un cliente y uno de los representantes de atención al cliente. </a:t>
            </a:r>
          </a:p>
          <a:p>
            <a:pPr marL="0" indent="0" algn="just">
              <a:lnSpc>
                <a:spcPct val="90000"/>
              </a:lnSpc>
              <a:buNone/>
            </a:pPr>
            <a:r>
              <a:rPr lang="es-CO" sz="1800" dirty="0"/>
              <a:t>Decidió escuchar la grabación después y para su sorpresa no pudo encontrarla. Llamó a soporte de aplicaciones, pero no pudieron ayudarlo.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681DF40-19E9-44F1-A30A-33AC0A7047D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B5A56C18-147A-4566-B13D-C49A40E3D092}"/>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2FFEA641-7F0D-41D1-A13F-A5A8F7667CBD}"/>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4D7FF27C-9183-425B-8BAB-7FC5A5B4AB30}"/>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A8EF86AB-80F9-40E7-8DC2-DB7FAB5AF8E6}"/>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3BFC2A5D-0701-4890-A2EC-70C2CC28730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AA343A51-8CD2-4C41-803E-B3604A310F7C}"/>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ounded Rectangle 16">
            <a:extLst>
              <a:ext uri="{FF2B5EF4-FFF2-40B4-BE49-F238E27FC236}">
                <a16:creationId xmlns:a16="http://schemas.microsoft.com/office/drawing/2014/main" id="{DB4E7E40-6469-444C-A3D7-A32F553AA2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0503" y="648931"/>
            <a:ext cx="3912520"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Resultado de imagen para base de datos">
            <a:extLst>
              <a:ext uri="{FF2B5EF4-FFF2-40B4-BE49-F238E27FC236}">
                <a16:creationId xmlns:a16="http://schemas.microsoft.com/office/drawing/2014/main" id="{60B8AFFC-42FF-45AD-AF3D-9D1FB4A620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1593" y="2587287"/>
            <a:ext cx="3226968" cy="13956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1" y="685800"/>
            <a:ext cx="5781729" cy="1752599"/>
          </a:xfrm>
        </p:spPr>
        <p:txBody>
          <a:bodyPr>
            <a:normAutofit/>
          </a:bodyPr>
          <a:lstStyle/>
          <a:p>
            <a:r>
              <a:rPr lang="x-none" altLang="es-CO" dirty="0"/>
              <a:t>Auditor</a:t>
            </a:r>
            <a:r>
              <a:rPr lang="es-CO" altLang="es-CO" dirty="0"/>
              <a:t>í</a:t>
            </a:r>
            <a:r>
              <a:rPr lang="x-none" altLang="es-CO" dirty="0"/>
              <a:t>a - Proceso de Auditor</a:t>
            </a:r>
            <a:r>
              <a:rPr lang="es-CO" altLang="es-CO" dirty="0"/>
              <a:t>í</a:t>
            </a:r>
            <a:r>
              <a:rPr lang="x-none" altLang="es-CO" dirty="0"/>
              <a:t>a</a:t>
            </a:r>
          </a:p>
        </p:txBody>
      </p:sp>
      <p:sp>
        <p:nvSpPr>
          <p:cNvPr id="5" name="Content Placeholder 4"/>
          <p:cNvSpPr>
            <a:spLocks noGrp="1"/>
          </p:cNvSpPr>
          <p:nvPr>
            <p:ph idx="1"/>
          </p:nvPr>
        </p:nvSpPr>
        <p:spPr>
          <a:xfrm>
            <a:off x="1379537" y="2300287"/>
            <a:ext cx="5781730" cy="3124201"/>
          </a:xfrm>
        </p:spPr>
        <p:txBody>
          <a:bodyPr>
            <a:normAutofit/>
          </a:bodyPr>
          <a:lstStyle/>
          <a:p>
            <a:pPr marL="0" indent="0" algn="just">
              <a:lnSpc>
                <a:spcPct val="90000"/>
              </a:lnSpc>
              <a:buNone/>
            </a:pPr>
            <a:r>
              <a:rPr lang="es-CO" sz="1800" dirty="0"/>
              <a:t>Él preguntó si había una manera de descubrir quién borró la grabación, cómo fue borrada, y si había otras llamadas del cliente que no fueron registradas. Para sorpresa del supervisor de turnos y del equipo de desarrollo hubo muchos casos de grabaciones perdidas. </a:t>
            </a:r>
          </a:p>
          <a:p>
            <a:pPr marL="0" indent="0" algn="just">
              <a:lnSpc>
                <a:spcPct val="90000"/>
              </a:lnSpc>
              <a:buNone/>
            </a:pPr>
            <a:r>
              <a:rPr lang="es-CO" sz="1800" dirty="0"/>
              <a:t>El equipo de aseguramiento de calidad (QA) reanalizó cada función de aplicación de base de datos y no pudo encontrar un error. Todo el mundo estaba desconcertado hasta que el administrador de la base de datos sugirió que se hiciera una auditoría en el sistema y la base de datos para ver quién había iniciado sesión y apagado.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s-CO" dirty="0"/>
              <a:t>Auditor</a:t>
            </a:r>
            <a:r>
              <a:rPr lang="es-CO" altLang="es-CO" dirty="0"/>
              <a:t>í</a:t>
            </a:r>
            <a:r>
              <a:rPr lang="x-none" altLang="es-CO" dirty="0"/>
              <a:t>a - Proceso de Auditor</a:t>
            </a:r>
            <a:r>
              <a:rPr lang="es-CO" altLang="es-CO" dirty="0"/>
              <a:t>í</a:t>
            </a:r>
            <a:r>
              <a:rPr lang="x-none" altLang="es-CO" dirty="0"/>
              <a:t>a</a:t>
            </a:r>
          </a:p>
        </p:txBody>
      </p:sp>
      <p:sp>
        <p:nvSpPr>
          <p:cNvPr id="5" name="Content Placeholder 4"/>
          <p:cNvSpPr>
            <a:spLocks noGrp="1"/>
          </p:cNvSpPr>
          <p:nvPr>
            <p:ph idx="1"/>
          </p:nvPr>
        </p:nvSpPr>
        <p:spPr/>
        <p:txBody>
          <a:bodyPr>
            <a:normAutofit/>
          </a:bodyPr>
          <a:lstStyle/>
          <a:p>
            <a:pPr marL="0" indent="0" algn="just">
              <a:buNone/>
            </a:pPr>
            <a:r>
              <a:rPr lang="x-none" sz="4800"/>
              <a:t>¿E</a:t>
            </a:r>
            <a:r>
              <a:rPr sz="4800"/>
              <a:t>ste tipo de auditoría se asemeja a la garantía de calidad o incluso la supervisión del rendimiento</a:t>
            </a:r>
            <a:r>
              <a:rPr lang="x-none" sz="4800"/>
              <a:t>?</a:t>
            </a:r>
          </a:p>
          <a:p>
            <a:pPr marL="0" indent="0" algn="just">
              <a:buNone/>
            </a:pPr>
            <a: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9458" name="Picture 2" descr="Resultado de imagen para auditoría">
            <a:extLst>
              <a:ext uri="{FF2B5EF4-FFF2-40B4-BE49-F238E27FC236}">
                <a16:creationId xmlns:a16="http://schemas.microsoft.com/office/drawing/2014/main" id="{E1091CB2-131C-402E-9693-A394793C10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61" t="9091" r="26418" b="2"/>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Proceso de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a:bodyPr>
          <a:lstStyle/>
          <a:p>
            <a:pPr algn="just">
              <a:lnSpc>
                <a:spcPct val="90000"/>
              </a:lnSpc>
            </a:pPr>
            <a:r>
              <a:rPr lang="es-CO" sz="2200" dirty="0"/>
              <a:t>Es similar, pero el objetivo no es el mismo. </a:t>
            </a:r>
          </a:p>
          <a:p>
            <a:pPr algn="just">
              <a:lnSpc>
                <a:spcPct val="90000"/>
              </a:lnSpc>
            </a:pPr>
            <a:r>
              <a:rPr lang="es-CO" sz="2200" dirty="0"/>
              <a:t>El propósito del proceso de control de calidad en ingeniería de software es asegurarse de que el sistema está libre de errores y de que el sistema funciona según sus especificaciones. </a:t>
            </a:r>
          </a:p>
          <a:p>
            <a:pPr algn="just">
              <a:lnSpc>
                <a:spcPct val="90000"/>
              </a:lnSpc>
            </a:pPr>
            <a:r>
              <a:rPr lang="es-CO" sz="2200" dirty="0"/>
              <a:t>En los campos que no son de software, el control de calidad asegura que el producto no es defectuoso a medida que se está produciendo, antes de que se venda al cliente. </a:t>
            </a:r>
          </a:p>
          <a:p>
            <a:pPr algn="just">
              <a:lnSpc>
                <a:spcPct val="90000"/>
              </a:lnSpc>
            </a:pPr>
            <a:r>
              <a:rPr lang="es-CO" sz="2200" dirty="0"/>
              <a:t>El proceso de auditoría garantiza que el sistema funciona y cumple con las políticas, normas, reglamentos o leyes establecidos por la organización, la industria o el gobierno.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0482" name="Picture 2" descr="Resultado de imagen para auditoría">
            <a:extLst>
              <a:ext uri="{FF2B5EF4-FFF2-40B4-BE49-F238E27FC236}">
                <a16:creationId xmlns:a16="http://schemas.microsoft.com/office/drawing/2014/main" id="{5590288C-FBEE-46D9-86DC-74EA27F70E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61" t="9091" r="26418" b="2"/>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Proceso de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a:bodyPr>
          <a:lstStyle/>
          <a:p>
            <a:pPr algn="just"/>
            <a:r>
              <a:rPr dirty="0" err="1"/>
              <a:t>Otra</a:t>
            </a:r>
            <a:r>
              <a:rPr dirty="0"/>
              <a:t> forma de </a:t>
            </a:r>
            <a:r>
              <a:rPr dirty="0" err="1"/>
              <a:t>distinguir</a:t>
            </a:r>
            <a:r>
              <a:rPr dirty="0"/>
              <a:t> entre el control de </a:t>
            </a:r>
            <a:r>
              <a:rPr dirty="0" err="1"/>
              <a:t>calidad</a:t>
            </a:r>
            <a:r>
              <a:rPr dirty="0"/>
              <a:t> y </a:t>
            </a:r>
            <a:r>
              <a:rPr dirty="0" err="1"/>
              <a:t>los</a:t>
            </a:r>
            <a:r>
              <a:rPr dirty="0"/>
              <a:t> </a:t>
            </a:r>
            <a:r>
              <a:rPr dirty="0" err="1"/>
              <a:t>procesos</a:t>
            </a:r>
            <a:r>
              <a:rPr dirty="0"/>
              <a:t> de </a:t>
            </a:r>
            <a:r>
              <a:rPr dirty="0" err="1"/>
              <a:t>auditoría</a:t>
            </a:r>
            <a:r>
              <a:rPr dirty="0"/>
              <a:t> </a:t>
            </a:r>
            <a:r>
              <a:rPr dirty="0" err="1"/>
              <a:t>es</a:t>
            </a:r>
            <a:r>
              <a:rPr lang="x-none" dirty="0"/>
              <a:t>:</a:t>
            </a:r>
          </a:p>
          <a:p>
            <a:pPr algn="just"/>
            <a:r>
              <a:rPr dirty="0"/>
              <a:t>El </a:t>
            </a:r>
            <a:r>
              <a:rPr dirty="0" err="1"/>
              <a:t>proceso</a:t>
            </a:r>
            <a:r>
              <a:rPr dirty="0"/>
              <a:t> de GC </a:t>
            </a:r>
            <a:r>
              <a:rPr dirty="0" err="1"/>
              <a:t>está</a:t>
            </a:r>
            <a:r>
              <a:rPr dirty="0"/>
              <a:t> </a:t>
            </a:r>
            <a:r>
              <a:rPr dirty="0" err="1"/>
              <a:t>activo</a:t>
            </a:r>
            <a:r>
              <a:rPr dirty="0"/>
              <a:t> </a:t>
            </a:r>
            <a:r>
              <a:rPr dirty="0" err="1"/>
              <a:t>durante</a:t>
            </a:r>
            <a:r>
              <a:rPr dirty="0"/>
              <a:t> la </a:t>
            </a:r>
            <a:r>
              <a:rPr dirty="0" err="1"/>
              <a:t>fase</a:t>
            </a:r>
            <a:r>
              <a:rPr dirty="0"/>
              <a:t> de </a:t>
            </a:r>
            <a:r>
              <a:rPr dirty="0" err="1"/>
              <a:t>desarrollo</a:t>
            </a:r>
            <a:r>
              <a:rPr dirty="0"/>
              <a:t> del </a:t>
            </a:r>
            <a:r>
              <a:rPr dirty="0" err="1"/>
              <a:t>producto</a:t>
            </a:r>
            <a:r>
              <a:rPr dirty="0"/>
              <a:t> y antes de la </a:t>
            </a:r>
            <a:r>
              <a:rPr dirty="0" err="1"/>
              <a:t>implementación</a:t>
            </a:r>
            <a:r>
              <a:rPr dirty="0"/>
              <a:t> del </a:t>
            </a:r>
            <a:r>
              <a:rPr dirty="0" err="1"/>
              <a:t>sistema</a:t>
            </a:r>
            <a:r>
              <a:rPr dirty="0"/>
              <a:t>. </a:t>
            </a:r>
            <a:endParaRPr lang="es-CO" dirty="0"/>
          </a:p>
          <a:p>
            <a:pPr algn="just"/>
            <a:r>
              <a:rPr dirty="0"/>
              <a:t>El </a:t>
            </a:r>
            <a:r>
              <a:rPr dirty="0" err="1"/>
              <a:t>proceso</a:t>
            </a:r>
            <a:r>
              <a:rPr dirty="0"/>
              <a:t> de </a:t>
            </a:r>
            <a:r>
              <a:rPr dirty="0" err="1"/>
              <a:t>auditoría</a:t>
            </a:r>
            <a:r>
              <a:rPr dirty="0"/>
              <a:t> </a:t>
            </a:r>
            <a:r>
              <a:rPr dirty="0" err="1"/>
              <a:t>suele</a:t>
            </a:r>
            <a:r>
              <a:rPr dirty="0"/>
              <a:t> </a:t>
            </a:r>
            <a:r>
              <a:rPr dirty="0" err="1"/>
              <a:t>estar</a:t>
            </a:r>
            <a:r>
              <a:rPr dirty="0"/>
              <a:t> </a:t>
            </a:r>
            <a:r>
              <a:rPr dirty="0" err="1"/>
              <a:t>activo</a:t>
            </a:r>
            <a:r>
              <a:rPr dirty="0"/>
              <a:t> </a:t>
            </a:r>
            <a:r>
              <a:rPr dirty="0" err="1"/>
              <a:t>después</a:t>
            </a:r>
            <a:r>
              <a:rPr dirty="0"/>
              <a:t> de que el </a:t>
            </a:r>
            <a:r>
              <a:rPr dirty="0" err="1"/>
              <a:t>sistema</a:t>
            </a:r>
            <a:r>
              <a:rPr dirty="0"/>
              <a:t> </a:t>
            </a:r>
            <a:r>
              <a:rPr dirty="0" err="1"/>
              <a:t>es</a:t>
            </a:r>
            <a:r>
              <a:rPr dirty="0"/>
              <a:t> </a:t>
            </a:r>
            <a:r>
              <a:rPr dirty="0" err="1"/>
              <a:t>implementado</a:t>
            </a:r>
            <a:r>
              <a:rPr dirty="0"/>
              <a:t> y </a:t>
            </a:r>
            <a:r>
              <a:rPr dirty="0" err="1"/>
              <a:t>en</a:t>
            </a:r>
            <a:r>
              <a:rPr dirty="0"/>
              <a:t> </a:t>
            </a:r>
            <a:r>
              <a:rPr dirty="0" err="1"/>
              <a:t>producción</a:t>
            </a:r>
            <a:r>
              <a:rPr dirty="0"/>
              <a:t>.</a:t>
            </a:r>
            <a:endParaRPr lang="es-CO" dirty="0"/>
          </a:p>
          <a:p>
            <a:pPr marL="0" indent="0">
              <a:buNone/>
            </a:pPr>
            <a:endParaRPr lang="es-CO"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1506" name="Picture 2" descr="Resultado de imagen para auditoría">
            <a:extLst>
              <a:ext uri="{FF2B5EF4-FFF2-40B4-BE49-F238E27FC236}">
                <a16:creationId xmlns:a16="http://schemas.microsoft.com/office/drawing/2014/main" id="{5C985061-EF1F-40BF-A07C-18BBBAE232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61" t="9091" r="26418" b="2"/>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Proceso de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a:bodyPr>
          <a:lstStyle/>
          <a:p>
            <a:pPr algn="just"/>
            <a:r>
              <a:rPr dirty="0"/>
              <a:t>La </a:t>
            </a:r>
            <a:r>
              <a:rPr dirty="0" err="1"/>
              <a:t>auditoría</a:t>
            </a:r>
            <a:r>
              <a:rPr dirty="0"/>
              <a:t> no </a:t>
            </a:r>
            <a:r>
              <a:rPr dirty="0" err="1"/>
              <a:t>es</a:t>
            </a:r>
            <a:r>
              <a:rPr dirty="0"/>
              <a:t> </a:t>
            </a:r>
            <a:r>
              <a:rPr dirty="0" err="1"/>
              <a:t>igual</a:t>
            </a:r>
            <a:r>
              <a:rPr dirty="0"/>
              <a:t> a la </a:t>
            </a:r>
            <a:r>
              <a:rPr dirty="0" err="1"/>
              <a:t>supervisión</a:t>
            </a:r>
            <a:r>
              <a:rPr dirty="0"/>
              <a:t> del </a:t>
            </a:r>
            <a:r>
              <a:rPr dirty="0" err="1"/>
              <a:t>rendimiento</a:t>
            </a:r>
            <a:r>
              <a:rPr dirty="0"/>
              <a:t>. </a:t>
            </a:r>
            <a:endParaRPr lang="es-CO" dirty="0"/>
          </a:p>
          <a:p>
            <a:pPr algn="just"/>
            <a:r>
              <a:rPr lang="x-none" dirty="0"/>
              <a:t>S</a:t>
            </a:r>
            <a:r>
              <a:rPr dirty="0"/>
              <a:t>us </a:t>
            </a:r>
            <a:r>
              <a:rPr dirty="0" err="1"/>
              <a:t>objetivos</a:t>
            </a:r>
            <a:r>
              <a:rPr dirty="0"/>
              <a:t> son </a:t>
            </a:r>
            <a:r>
              <a:rPr dirty="0" err="1"/>
              <a:t>totalmente</a:t>
            </a:r>
            <a:r>
              <a:rPr dirty="0"/>
              <a:t> </a:t>
            </a:r>
            <a:r>
              <a:rPr dirty="0" err="1"/>
              <a:t>diferentes</a:t>
            </a:r>
            <a:r>
              <a:rPr dirty="0"/>
              <a:t>. El principal </a:t>
            </a:r>
            <a:r>
              <a:rPr dirty="0" err="1"/>
              <a:t>objetivo</a:t>
            </a:r>
            <a:r>
              <a:rPr dirty="0"/>
              <a:t> del </a:t>
            </a:r>
            <a:r>
              <a:rPr dirty="0" err="1"/>
              <a:t>monitoreo</a:t>
            </a:r>
            <a:r>
              <a:rPr dirty="0"/>
              <a:t> del </a:t>
            </a:r>
            <a:r>
              <a:rPr dirty="0" err="1"/>
              <a:t>desempeño</a:t>
            </a:r>
            <a:r>
              <a:rPr dirty="0"/>
              <a:t> </a:t>
            </a:r>
            <a:r>
              <a:rPr dirty="0" err="1"/>
              <a:t>es</a:t>
            </a:r>
            <a:r>
              <a:rPr dirty="0"/>
              <a:t> </a:t>
            </a:r>
            <a:r>
              <a:rPr dirty="0" err="1"/>
              <a:t>observar</a:t>
            </a:r>
            <a:r>
              <a:rPr dirty="0"/>
              <a:t> </a:t>
            </a:r>
            <a:r>
              <a:rPr dirty="0" err="1"/>
              <a:t>si</a:t>
            </a:r>
            <a:r>
              <a:rPr dirty="0"/>
              <a:t> hay </a:t>
            </a:r>
            <a:r>
              <a:rPr dirty="0" err="1"/>
              <a:t>degradación</a:t>
            </a:r>
            <a:r>
              <a:rPr dirty="0"/>
              <a:t> </a:t>
            </a:r>
            <a:r>
              <a:rPr dirty="0" err="1"/>
              <a:t>en</a:t>
            </a:r>
            <a:r>
              <a:rPr dirty="0"/>
              <a:t> el </a:t>
            </a:r>
            <a:r>
              <a:rPr dirty="0" err="1"/>
              <a:t>desempeño</a:t>
            </a:r>
            <a:r>
              <a:rPr dirty="0"/>
              <a:t> </a:t>
            </a:r>
            <a:r>
              <a:rPr dirty="0" err="1"/>
              <a:t>en</a:t>
            </a:r>
            <a:r>
              <a:rPr dirty="0"/>
              <a:t> </a:t>
            </a:r>
            <a:r>
              <a:rPr dirty="0" err="1"/>
              <a:t>diferentes</a:t>
            </a:r>
            <a:r>
              <a:rPr dirty="0"/>
              <a:t> </a:t>
            </a:r>
            <a:r>
              <a:rPr dirty="0" err="1"/>
              <a:t>tiempos</a:t>
            </a:r>
            <a:r>
              <a:rPr dirty="0"/>
              <a:t> de </a:t>
            </a:r>
            <a:r>
              <a:rPr dirty="0" err="1"/>
              <a:t>operación</a:t>
            </a:r>
            <a:r>
              <a:rPr dirty="0"/>
              <a:t>, lo que </a:t>
            </a:r>
            <a:r>
              <a:rPr dirty="0" err="1"/>
              <a:t>es</a:t>
            </a:r>
            <a:r>
              <a:rPr dirty="0"/>
              <a:t> </a:t>
            </a:r>
            <a:r>
              <a:rPr dirty="0" err="1"/>
              <a:t>totalmente</a:t>
            </a:r>
            <a:r>
              <a:rPr dirty="0"/>
              <a:t> </a:t>
            </a:r>
            <a:r>
              <a:rPr dirty="0" err="1"/>
              <a:t>diferente</a:t>
            </a:r>
            <a:r>
              <a:rPr dirty="0"/>
              <a:t> de la </a:t>
            </a:r>
            <a:r>
              <a:rPr dirty="0" err="1"/>
              <a:t>auditoría</a:t>
            </a:r>
            <a:r>
              <a:rPr dirty="0"/>
              <a:t>. </a:t>
            </a:r>
            <a:endParaRPr lang="es-CO" dirty="0"/>
          </a:p>
          <a:p>
            <a:pPr algn="just"/>
            <a:r>
              <a:rPr dirty="0"/>
              <a:t>La </a:t>
            </a:r>
            <a:r>
              <a:rPr dirty="0" err="1"/>
              <a:t>auditoría</a:t>
            </a:r>
            <a:r>
              <a:rPr dirty="0"/>
              <a:t> </a:t>
            </a:r>
            <a:r>
              <a:rPr dirty="0" err="1"/>
              <a:t>valida</a:t>
            </a:r>
            <a:r>
              <a:rPr dirty="0"/>
              <a:t> el </a:t>
            </a:r>
            <a:r>
              <a:rPr dirty="0" err="1"/>
              <a:t>cumplimiento</a:t>
            </a:r>
            <a:r>
              <a:rPr dirty="0"/>
              <a:t> de la </a:t>
            </a:r>
            <a:r>
              <a:rPr dirty="0" err="1"/>
              <a:t>política</a:t>
            </a:r>
            <a:r>
              <a:rPr dirty="0"/>
              <a:t>, no del </a:t>
            </a:r>
            <a:r>
              <a:rPr dirty="0" err="1"/>
              <a:t>rendimiento</a:t>
            </a:r>
            <a:r>
              <a:rPr dirty="0"/>
              <a:t>. </a:t>
            </a:r>
            <a:endParaRPr lang="es-CO"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s-CO"/>
              <a:t>Auditoria - Proceso de Auditoria</a:t>
            </a:r>
          </a:p>
        </p:txBody>
      </p:sp>
      <p:pic>
        <p:nvPicPr>
          <p:cNvPr id="3" name="Content Placeholder 2"/>
          <p:cNvPicPr>
            <a:picLocks noGrp="1" noChangeAspect="1"/>
          </p:cNvPicPr>
          <p:nvPr>
            <p:ph idx="1"/>
          </p:nvPr>
        </p:nvPicPr>
        <p:blipFill>
          <a:blip r:embed="rId2"/>
          <a:srcRect l="38746" t="27195" r="13930" b="29279"/>
          <a:stretch>
            <a:fillRect/>
          </a:stretch>
        </p:blipFill>
        <p:spPr>
          <a:xfrm>
            <a:off x="1613208" y="685800"/>
            <a:ext cx="10160000" cy="52571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s-CO"/>
              <a:t>Auditoria - Proceso de Auditoria</a:t>
            </a:r>
          </a:p>
        </p:txBody>
      </p:sp>
      <p:pic>
        <p:nvPicPr>
          <p:cNvPr id="3" name="Content Placeholder 2"/>
          <p:cNvPicPr>
            <a:picLocks noGrp="1" noChangeAspect="1"/>
          </p:cNvPicPr>
          <p:nvPr>
            <p:ph idx="1"/>
          </p:nvPr>
        </p:nvPicPr>
        <p:blipFill>
          <a:blip r:embed="rId2"/>
          <a:stretch>
            <a:fillRect/>
          </a:stretch>
        </p:blipFill>
        <p:spPr>
          <a:xfrm>
            <a:off x="1598963" y="420462"/>
            <a:ext cx="10055225" cy="54356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Resultado de imagen para auditoría">
            <a:extLst>
              <a:ext uri="{FF2B5EF4-FFF2-40B4-BE49-F238E27FC236}">
                <a16:creationId xmlns:a16="http://schemas.microsoft.com/office/drawing/2014/main" id="{DACFF294-B92E-420A-8E47-9500F12076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06" r="8976" b="-1"/>
          <a:stretch/>
        </p:blipFill>
        <p:spPr bwMode="auto">
          <a:xfrm>
            <a:off x="8785907" y="1998131"/>
            <a:ext cx="2717116"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1" y="685800"/>
            <a:ext cx="10018713" cy="1185333"/>
          </a:xfrm>
        </p:spPr>
        <p:txBody>
          <a:bodyPr>
            <a:normAutofit/>
          </a:bodyPr>
          <a:lstStyle/>
          <a:p>
            <a:r>
              <a:rPr lang="x-none" altLang="es-CO" dirty="0"/>
              <a:t>Auditor</a:t>
            </a:r>
            <a:r>
              <a:rPr lang="es-CO" altLang="es-CO" dirty="0"/>
              <a:t>í</a:t>
            </a:r>
            <a:r>
              <a:rPr lang="x-none" altLang="es-CO" dirty="0"/>
              <a:t>a - Proceso de Auditor</a:t>
            </a:r>
            <a:r>
              <a:rPr lang="es-CO" altLang="es-CO" dirty="0"/>
              <a:t>í</a:t>
            </a:r>
            <a:r>
              <a:rPr lang="x-none" altLang="es-CO" dirty="0"/>
              <a:t>a</a:t>
            </a:r>
          </a:p>
        </p:txBody>
      </p:sp>
      <p:sp>
        <p:nvSpPr>
          <p:cNvPr id="5" name="Content Placeholder 4"/>
          <p:cNvSpPr>
            <a:spLocks noGrp="1"/>
          </p:cNvSpPr>
          <p:nvPr>
            <p:ph idx="1"/>
          </p:nvPr>
        </p:nvSpPr>
        <p:spPr>
          <a:xfrm>
            <a:off x="1345415" y="1996581"/>
            <a:ext cx="6940746" cy="3793067"/>
          </a:xfrm>
        </p:spPr>
        <p:txBody>
          <a:bodyPr>
            <a:normAutofit fontScale="92500" lnSpcReduction="20000"/>
          </a:bodyPr>
          <a:lstStyle/>
          <a:p>
            <a:pPr marL="0" indent="0" algn="just">
              <a:lnSpc>
                <a:spcPct val="90000"/>
              </a:lnSpc>
              <a:buNone/>
            </a:pPr>
            <a:r>
              <a:rPr lang="es-CO" sz="1800" dirty="0"/>
              <a:t>El primer bloque a la izquierda es el ciclo completo de desarrollo del sistema, conocido como SDLC. En este bloque el sistema pasa por un proceso estructurado de desarrollo. Una de las fases de este bloque es la prueba de QA, que está diseñada para identificar errores en el código y asegurarse de que el sistema cumple con los requisitos de las especificaciones funcionales.</a:t>
            </a:r>
          </a:p>
          <a:p>
            <a:pPr marL="0" indent="0" algn="just">
              <a:lnSpc>
                <a:spcPct val="90000"/>
              </a:lnSpc>
              <a:buNone/>
            </a:pPr>
            <a:endParaRPr lang="es-CO" sz="1800" dirty="0"/>
          </a:p>
          <a:p>
            <a:pPr marL="0" indent="0" algn="just">
              <a:lnSpc>
                <a:spcPct val="90000"/>
              </a:lnSpc>
              <a:buNone/>
            </a:pPr>
            <a:r>
              <a:rPr lang="es-CO" sz="1800" dirty="0"/>
              <a:t>Una vez que el sistema esté en producción, se iniciará el proceso de auditoría. La primera fase del proceso es comprender los objetivos de la auditoría y planificar un procedimiento para ejecutar el proceso de auditoría. En esta fase usted está identificando lo que debería suceder. La segunda fase consiste en revisar, verificar y validar el sistema de acuerdo con los objetivos establecidos en la fase anterior. Se documenta la divergencia de los objetivos de auditoría. En esta fase está observando lo que está sucediendo. La última fase es documentar los resultados de la auditoría y recomendar cambios al sistema. En esta fase usted está identificando los cambios que son necesarios.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050" name="Picture 2" descr="Resultado de imagen para medidas de seguridad">
            <a:extLst>
              <a:ext uri="{FF2B5EF4-FFF2-40B4-BE49-F238E27FC236}">
                <a16:creationId xmlns:a16="http://schemas.microsoft.com/office/drawing/2014/main" id="{C889BEC3-F35D-48E8-AA7F-D95AB74783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12" r="31224" b="1"/>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a:t>Introducción</a:t>
            </a:r>
          </a:p>
        </p:txBody>
      </p:sp>
      <p:sp>
        <p:nvSpPr>
          <p:cNvPr id="3" name="Content Placeholder 2"/>
          <p:cNvSpPr>
            <a:spLocks noGrp="1"/>
          </p:cNvSpPr>
          <p:nvPr>
            <p:ph idx="1"/>
          </p:nvPr>
        </p:nvSpPr>
        <p:spPr>
          <a:xfrm>
            <a:off x="3843867" y="2048933"/>
            <a:ext cx="7659156" cy="3742267"/>
          </a:xfrm>
        </p:spPr>
        <p:txBody>
          <a:bodyPr>
            <a:normAutofit/>
          </a:bodyPr>
          <a:lstStyle/>
          <a:p>
            <a:pPr marL="0" indent="0" algn="just">
              <a:buNone/>
            </a:pPr>
            <a:r>
              <a:rPr lang="x-none" altLang="es-CO" dirty="0">
                <a:latin typeface="Verdana" charset="0"/>
              </a:rPr>
              <a:t>N</a:t>
            </a:r>
            <a:r>
              <a:rPr lang="es-CO" altLang="en-US" dirty="0">
                <a:latin typeface="Verdana" charset="0"/>
              </a:rPr>
              <a:t>o importa qué medidas de seguridad usted </a:t>
            </a:r>
            <a:r>
              <a:rPr lang="x-none" altLang="es-CO" dirty="0">
                <a:latin typeface="Verdana" charset="0"/>
              </a:rPr>
              <a:t>implemente</a:t>
            </a:r>
            <a:r>
              <a:rPr lang="es-CO" altLang="en-US" dirty="0">
                <a:latin typeface="Verdana" charset="0"/>
              </a:rPr>
              <a:t>, </a:t>
            </a:r>
            <a:r>
              <a:rPr lang="x-none" altLang="es-CO" dirty="0">
                <a:latin typeface="Verdana" charset="0"/>
              </a:rPr>
              <a:t>se </a:t>
            </a:r>
            <a:r>
              <a:rPr lang="es-CO" altLang="en-US" dirty="0">
                <a:latin typeface="Verdana" charset="0"/>
              </a:rPr>
              <a:t>debe planear un procedimiento de auditoría para entender si sus medidas de seguridad están funcionando o no. De lo contrario, su esfuerzo e inversión en medidas de seguridad podría ser inútil.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3554" name="Picture 2" descr="Resultado de imagen para auditoría">
            <a:extLst>
              <a:ext uri="{FF2B5EF4-FFF2-40B4-BE49-F238E27FC236}">
                <a16:creationId xmlns:a16="http://schemas.microsoft.com/office/drawing/2014/main" id="{6194C66D-0747-4037-8FFC-DC00D15146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28" t="9091" r="26182"/>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Objetivos de la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fontScale="92500" lnSpcReduction="10000"/>
          </a:bodyPr>
          <a:lstStyle/>
          <a:p>
            <a:pPr marL="0" indent="0" algn="just">
              <a:lnSpc>
                <a:spcPct val="90000"/>
              </a:lnSpc>
              <a:buNone/>
            </a:pPr>
            <a:r>
              <a:rPr lang="es-CO" sz="2000" dirty="0"/>
              <a:t>Estos son los diez principales objetivos de la auditoría de bases de datos:</a:t>
            </a:r>
          </a:p>
          <a:p>
            <a:pPr algn="just">
              <a:lnSpc>
                <a:spcPct val="90000"/>
              </a:lnSpc>
            </a:pPr>
            <a:r>
              <a:rPr lang="es-CO" sz="2000" dirty="0"/>
              <a:t>Integridad de datos: asegúrese de que los datos son válidos y de integridad referencial completa.</a:t>
            </a:r>
          </a:p>
          <a:p>
            <a:pPr algn="just">
              <a:lnSpc>
                <a:spcPct val="90000"/>
              </a:lnSpc>
            </a:pPr>
            <a:r>
              <a:rPr lang="es-CO" sz="2000" dirty="0"/>
              <a:t>Usuarios y funciones de la aplicación: asegúrese de asignar a los usuarios roles que correspondan a sus responsabilidades y funciones.</a:t>
            </a:r>
          </a:p>
          <a:p>
            <a:pPr algn="just">
              <a:lnSpc>
                <a:spcPct val="90000"/>
              </a:lnSpc>
            </a:pPr>
            <a:r>
              <a:rPr lang="es-CO" sz="2000" dirty="0"/>
              <a:t>Confidencialidad de datos: identifica quién puede leer datos y qué datos se pueden leer.</a:t>
            </a:r>
          </a:p>
          <a:p>
            <a:pPr algn="just">
              <a:lnSpc>
                <a:spcPct val="90000"/>
              </a:lnSpc>
            </a:pPr>
            <a:r>
              <a:rPr lang="es-CO" sz="2000" dirty="0"/>
              <a:t>Control de acceso: asegúrese de que la aplicación registre los tiempos y la duración cuando un usuario inicia sesión en la base de datos o la aplicación.</a:t>
            </a:r>
          </a:p>
          <a:p>
            <a:pPr algn="just">
              <a:lnSpc>
                <a:spcPct val="90000"/>
              </a:lnSpc>
            </a:pPr>
            <a:r>
              <a:rPr lang="es-CO" sz="2000" dirty="0"/>
              <a:t>Cambios de datos: cree una pista de auditoría de todos los cambios de datos.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4578" name="Picture 2" descr="Resultado de imagen para auditoría">
            <a:extLst>
              <a:ext uri="{FF2B5EF4-FFF2-40B4-BE49-F238E27FC236}">
                <a16:creationId xmlns:a16="http://schemas.microsoft.com/office/drawing/2014/main" id="{4DA7D067-334D-4AB5-9014-D688E38595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28" t="9091" r="26182"/>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Objetivos de la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lnSpcReduction="10000"/>
          </a:bodyPr>
          <a:lstStyle/>
          <a:p>
            <a:pPr algn="just">
              <a:lnSpc>
                <a:spcPct val="90000"/>
              </a:lnSpc>
            </a:pPr>
            <a:r>
              <a:rPr lang="es-CO" sz="1800" dirty="0"/>
              <a:t>Cambios en la estructura de datos: asegúrese de que la base de datos registre todos los cambios de la estructura de datos.</a:t>
            </a:r>
          </a:p>
          <a:p>
            <a:pPr algn="just">
              <a:lnSpc>
                <a:spcPct val="90000"/>
              </a:lnSpc>
            </a:pPr>
            <a:r>
              <a:rPr lang="es-CO" sz="1800" dirty="0"/>
              <a:t>Disponibilidad de la base de datos o de la aplicación: registre el número de ocurrencias y la duración de las paradas de la aplicación o de la base de datos y todos los tiempos de inicio. Además, anote todas las razones de su caída.</a:t>
            </a:r>
          </a:p>
          <a:p>
            <a:pPr algn="just">
              <a:lnSpc>
                <a:spcPct val="90000"/>
              </a:lnSpc>
            </a:pPr>
            <a:r>
              <a:rPr lang="es-CO" sz="1800" dirty="0"/>
              <a:t>Control de cambios: asegúrese de incorporar un mecanismo de control de cambios para realizar un seguimiento de los cambios necesarios y planificados en la base de datos o la aplicación.</a:t>
            </a:r>
          </a:p>
          <a:p>
            <a:pPr algn="just">
              <a:lnSpc>
                <a:spcPct val="90000"/>
              </a:lnSpc>
            </a:pPr>
            <a:r>
              <a:rPr lang="es-CO" sz="1800" dirty="0"/>
              <a:t>Acceso físico: registre el acceso físico a la aplicación o a la base de datos donde reside el software y el hardware.</a:t>
            </a:r>
          </a:p>
          <a:p>
            <a:pPr algn="just">
              <a:lnSpc>
                <a:spcPct val="90000"/>
              </a:lnSpc>
            </a:pPr>
            <a:r>
              <a:rPr lang="es-CO" sz="1800" dirty="0"/>
              <a:t>Auditar informes: asegúrese de que los informes se generan a pedido o automáticamente, mostrando todas las actividades auditables</a:t>
            </a:r>
            <a:r>
              <a:rPr lang="es-CO" sz="1700"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5602" name="Picture 2" descr="Resultado de imagen para software">
            <a:extLst>
              <a:ext uri="{FF2B5EF4-FFF2-40B4-BE49-F238E27FC236}">
                <a16:creationId xmlns:a16="http://schemas.microsoft.com/office/drawing/2014/main" id="{7AD8C698-FBDB-4932-AE42-C0B152A3DA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96" r="33137"/>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Clasificación y Tipos de Auditor</a:t>
            </a:r>
            <a:r>
              <a:rPr lang="es-CO" altLang="es-CO" dirty="0"/>
              <a:t>í</a:t>
            </a:r>
            <a:r>
              <a:rPr lang="x-none" altLang="es-CO" dirty="0"/>
              <a:t>a</a:t>
            </a:r>
          </a:p>
        </p:txBody>
      </p:sp>
      <p:sp>
        <p:nvSpPr>
          <p:cNvPr id="5" name="Content Placeholder 4"/>
          <p:cNvSpPr>
            <a:spLocks noGrp="1"/>
          </p:cNvSpPr>
          <p:nvPr>
            <p:ph idx="1"/>
          </p:nvPr>
        </p:nvSpPr>
        <p:spPr>
          <a:xfrm>
            <a:off x="3954321" y="2386419"/>
            <a:ext cx="7659156" cy="3742267"/>
          </a:xfrm>
        </p:spPr>
        <p:txBody>
          <a:bodyPr>
            <a:normAutofit fontScale="92500" lnSpcReduction="20000"/>
          </a:bodyPr>
          <a:lstStyle/>
          <a:p>
            <a:pPr marL="0" indent="0" algn="just">
              <a:lnSpc>
                <a:spcPct val="90000"/>
              </a:lnSpc>
              <a:buNone/>
            </a:pPr>
            <a:r>
              <a:rPr lang="es-CO" dirty="0"/>
              <a:t>El Departamento de Sistemas de Información (IS) de una pequeña empresa de ingeniería instaló un software sofisticado para rastrear todas las licencias de software adquiridas y utilizadas dentro de la empresa. </a:t>
            </a:r>
          </a:p>
          <a:p>
            <a:pPr marL="0" indent="0" algn="just">
              <a:lnSpc>
                <a:spcPct val="90000"/>
              </a:lnSpc>
              <a:buNone/>
            </a:pPr>
            <a:r>
              <a:rPr lang="es-CO" dirty="0"/>
              <a:t>Diariamente, el software comprobó cada máquina conectada a la red para identificar todo el software instalado en esa máquina y determinó si se instaló software o software pirateado que no había sido registrado por el departamento de IS. </a:t>
            </a:r>
          </a:p>
          <a:p>
            <a:pPr marL="0" indent="0" algn="just">
              <a:lnSpc>
                <a:spcPct val="90000"/>
              </a:lnSpc>
              <a:buNone/>
            </a:pPr>
            <a:r>
              <a:rPr lang="es-CO" dirty="0"/>
              <a:t>La aplicación generó un registro diario de auditoría, que se envió por correo al administrador del sistema. Un día, el administrador del sistema notó que 12 máquinas del Departamento de Ingeniería habían instalado software para el cual la compañía no había comprado licencias. </a:t>
            </a:r>
          </a:p>
          <a:p>
            <a:pPr marL="0" indent="0">
              <a:lnSpc>
                <a:spcPct val="90000"/>
              </a:lnSpc>
              <a:buNone/>
            </a:pPr>
            <a:endParaRPr lang="es-CO" sz="1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6626" name="Picture 2" descr="Resultado de imagen para software">
            <a:extLst>
              <a:ext uri="{FF2B5EF4-FFF2-40B4-BE49-F238E27FC236}">
                <a16:creationId xmlns:a16="http://schemas.microsoft.com/office/drawing/2014/main" id="{8359F9FF-2201-49C2-9FD4-BEDCC13C4C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96" r="33137"/>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Clasificación y Tipos de Auditor</a:t>
            </a:r>
            <a:r>
              <a:rPr lang="es-CO" altLang="es-CO" dirty="0"/>
              <a:t>í</a:t>
            </a:r>
            <a:r>
              <a:rPr lang="x-none" altLang="es-CO" dirty="0"/>
              <a:t>a</a:t>
            </a:r>
          </a:p>
        </p:txBody>
      </p:sp>
      <p:sp>
        <p:nvSpPr>
          <p:cNvPr id="5" name="Content Placeholder 4"/>
          <p:cNvSpPr>
            <a:spLocks noGrp="1"/>
          </p:cNvSpPr>
          <p:nvPr>
            <p:ph idx="1"/>
          </p:nvPr>
        </p:nvSpPr>
        <p:spPr>
          <a:xfrm>
            <a:off x="3843867" y="2048933"/>
            <a:ext cx="7659156" cy="3742267"/>
          </a:xfrm>
        </p:spPr>
        <p:txBody>
          <a:bodyPr>
            <a:normAutofit/>
          </a:bodyPr>
          <a:lstStyle/>
          <a:p>
            <a:pPr marL="0" indent="0">
              <a:lnSpc>
                <a:spcPct val="90000"/>
              </a:lnSpc>
              <a:buNone/>
            </a:pPr>
            <a:r>
              <a:rPr lang="es-CO" sz="2000"/>
              <a:t>El administrador del sistema habló con el gerente del departamento preguntando sobre el nuevo software que estaba causando preocupación. El gerente del departamento despidió al administrador del sistema, diciendo que el software estaba siendo usado sólo temporalmente y que sería desinstalado más tarde. </a:t>
            </a:r>
          </a:p>
          <a:p>
            <a:pPr marL="0" indent="0">
              <a:lnSpc>
                <a:spcPct val="90000"/>
              </a:lnSpc>
              <a:buNone/>
            </a:pPr>
            <a:r>
              <a:rPr lang="es-CO" sz="2000"/>
              <a:t>Un mes más tarde, la empresa recibió una carta del Departamento Jurídico del proveedor de software cuyo software no se había registrado con IS. La carta exigía que todas las máquinas del Departamento de Ingeniería fueran incautadas y no manipuladas porque estaba pendiente una auditoría de software.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A2E861A3-F23C-46B8-A38A-4A22E453D99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8BC3D220-643B-4160-B5A9-59DF5D21F410}"/>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B92237DE-D518-4625-8392-66D7084588A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F290F0DD-E80A-4263-94E1-A41F57D84CC5}"/>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D78EA7D2-CCEA-435E-873D-36BF0522FFED}"/>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9DFA731E-D6BB-42CC-AA05-64023DC81FE6}"/>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B00D0483-90FB-4EB4-9770-CA8A310D503B}"/>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ounded Rectangle 16">
            <a:extLst>
              <a:ext uri="{FF2B5EF4-FFF2-40B4-BE49-F238E27FC236}">
                <a16:creationId xmlns:a16="http://schemas.microsoft.com/office/drawing/2014/main" id="{DD7EED39-224E-4230-8FD1-B1E1AF6C6E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Resultado de imagen para auditoría interna">
            <a:extLst>
              <a:ext uri="{FF2B5EF4-FFF2-40B4-BE49-F238E27FC236}">
                <a16:creationId xmlns:a16="http://schemas.microsoft.com/office/drawing/2014/main" id="{93966AC7-D0AF-48D2-A82A-BFFA4DC098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23" r="8501" b="-4"/>
          <a:stretch/>
        </p:blipFill>
        <p:spPr bwMode="auto">
          <a:xfrm>
            <a:off x="6434407" y="1011765"/>
            <a:ext cx="4744154" cy="45467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2" y="685800"/>
            <a:ext cx="4278928" cy="1752599"/>
          </a:xfrm>
        </p:spPr>
        <p:txBody>
          <a:bodyPr>
            <a:normAutofit/>
          </a:bodyPr>
          <a:lstStyle/>
          <a:p>
            <a:r>
              <a:rPr lang="x-none" altLang="es-CO" dirty="0"/>
              <a:t>Auditor</a:t>
            </a:r>
            <a:r>
              <a:rPr lang="es-CO" altLang="es-CO" dirty="0"/>
              <a:t>í</a:t>
            </a:r>
            <a:r>
              <a:rPr lang="x-none" altLang="es-CO" dirty="0"/>
              <a:t>a - Auditor</a:t>
            </a:r>
            <a:r>
              <a:rPr lang="es-CO" altLang="es-CO" dirty="0"/>
              <a:t>í</a:t>
            </a:r>
            <a:r>
              <a:rPr lang="x-none" altLang="es-CO" dirty="0"/>
              <a:t>a Interna</a:t>
            </a:r>
          </a:p>
        </p:txBody>
      </p:sp>
      <p:sp>
        <p:nvSpPr>
          <p:cNvPr id="5" name="Content Placeholder 4"/>
          <p:cNvSpPr>
            <a:spLocks noGrp="1"/>
          </p:cNvSpPr>
          <p:nvPr>
            <p:ph idx="1"/>
          </p:nvPr>
        </p:nvSpPr>
        <p:spPr>
          <a:xfrm>
            <a:off x="1484310" y="2666999"/>
            <a:ext cx="4411664" cy="3348039"/>
          </a:xfrm>
        </p:spPr>
        <p:txBody>
          <a:bodyPr>
            <a:normAutofit lnSpcReduction="10000"/>
          </a:bodyPr>
          <a:lstStyle/>
          <a:p>
            <a:pPr marL="0" indent="0" algn="just">
              <a:lnSpc>
                <a:spcPct val="90000"/>
              </a:lnSpc>
              <a:buNone/>
            </a:pPr>
            <a:r>
              <a:rPr lang="es-CO" sz="1600" dirty="0"/>
              <a:t>Una auditoría interna es una auditoría que se lleva a cabo por un miembro del personal de la empresa auditada. El objetivo y la intención de una auditoría interna es:</a:t>
            </a:r>
          </a:p>
          <a:p>
            <a:pPr marL="457200" indent="-457200" algn="just">
              <a:lnSpc>
                <a:spcPct val="90000"/>
              </a:lnSpc>
            </a:pPr>
            <a:r>
              <a:rPr lang="es-CO" sz="1600" dirty="0"/>
              <a:t>Verificar que se cumplan todos los objetivos de auditoría realizando una auditoría bien planificada y programada.</a:t>
            </a:r>
          </a:p>
          <a:p>
            <a:pPr marL="457200" indent="-457200" algn="just">
              <a:lnSpc>
                <a:spcPct val="90000"/>
              </a:lnSpc>
            </a:pPr>
            <a:r>
              <a:rPr lang="es-CO" sz="1600" dirty="0"/>
              <a:t>Investigar una situación que fue provocada por un evento o incidente interno. Esta auditoría es aleatoria, no planificada o programada.</a:t>
            </a:r>
          </a:p>
          <a:p>
            <a:pPr marL="457200" indent="-457200" algn="just">
              <a:lnSpc>
                <a:spcPct val="90000"/>
              </a:lnSpc>
            </a:pPr>
            <a:r>
              <a:rPr lang="es-CO" sz="1600" dirty="0"/>
              <a:t>Investigar una situación que fue solicitada por una petición externa. Esta auditoría es aleatoria, no planificada o programada.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8674" name="Picture 2" descr="Resultado de imagen para auditoría externa">
            <a:extLst>
              <a:ext uri="{FF2B5EF4-FFF2-40B4-BE49-F238E27FC236}">
                <a16:creationId xmlns:a16="http://schemas.microsoft.com/office/drawing/2014/main" id="{A957F1D9-2A6D-4AB9-A78E-30286B252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57" r="28668" b="1"/>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Auditor</a:t>
            </a:r>
            <a:r>
              <a:rPr lang="es-CO" altLang="es-CO" dirty="0"/>
              <a:t>í</a:t>
            </a:r>
            <a:r>
              <a:rPr lang="x-none" altLang="es-CO" dirty="0"/>
              <a:t>a Externa</a:t>
            </a:r>
          </a:p>
        </p:txBody>
      </p:sp>
      <p:sp>
        <p:nvSpPr>
          <p:cNvPr id="5" name="Content Placeholder 4"/>
          <p:cNvSpPr>
            <a:spLocks noGrp="1"/>
          </p:cNvSpPr>
          <p:nvPr>
            <p:ph idx="1"/>
          </p:nvPr>
        </p:nvSpPr>
        <p:spPr>
          <a:xfrm>
            <a:off x="3843867" y="2048933"/>
            <a:ext cx="7659156" cy="3742267"/>
          </a:xfrm>
        </p:spPr>
        <p:txBody>
          <a:bodyPr>
            <a:normAutofit lnSpcReduction="10000"/>
          </a:bodyPr>
          <a:lstStyle/>
          <a:p>
            <a:pPr algn="just">
              <a:lnSpc>
                <a:spcPct val="90000"/>
              </a:lnSpc>
            </a:pPr>
            <a:r>
              <a:rPr lang="es-CO" sz="1900" dirty="0"/>
              <a:t>Una auditoría externa es realizada por una persona fuera de la compañía que está siendo auditada. El propósito y la intención de esta auditoría son:</a:t>
            </a:r>
          </a:p>
          <a:p>
            <a:pPr algn="just">
              <a:lnSpc>
                <a:spcPct val="90000"/>
              </a:lnSpc>
            </a:pPr>
            <a:r>
              <a:rPr lang="es-CO" sz="1900" dirty="0"/>
              <a:t>Investigar el estado financiero o operacional de la empresa. Esta auditoría es iniciada a voluntad del gobierno o es provocada por actividades o acusaciones sospechosas. La persona que realiza esta auditoría suele ser empleada y designada por el gobierno.</a:t>
            </a:r>
          </a:p>
          <a:p>
            <a:pPr algn="just">
              <a:lnSpc>
                <a:spcPct val="90000"/>
              </a:lnSpc>
            </a:pPr>
            <a:r>
              <a:rPr lang="es-CO" sz="1900" dirty="0"/>
              <a:t>Verificar que se cumplan todos los objetivos de auditoría. Normalmente, esta auditoría está planificada y programada. Para garantizar la objetividad y la precisión, la persona o el equipo que lleva a cabo la auditoría no es empleado por la empresa y por lo general se especializa en el campo. Esta auditoría se realiza típicamente para certificar que la compañía está cumpliendo con las normas y regulaciones.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A4EC59-B8A3-489A-9FB4-AA0699200E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descr="Resultado de imagen para auditoría automática">
            <a:extLst>
              <a:ext uri="{FF2B5EF4-FFF2-40B4-BE49-F238E27FC236}">
                <a16:creationId xmlns:a16="http://schemas.microsoft.com/office/drawing/2014/main" id="{53CFC9E3-F011-47D8-B319-B9E609383E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09" r="9774" b="-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a:extLst>
              <a:ext uri="{FF2B5EF4-FFF2-40B4-BE49-F238E27FC236}">
                <a16:creationId xmlns:a16="http://schemas.microsoft.com/office/drawing/2014/main" id="{1143E968-E203-496D-A1AD-2EA10AB3E7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FBB3444A-472E-400E-81D0-7CCDEEECC9C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6" name="Freeform 6">
              <a:extLst>
                <a:ext uri="{FF2B5EF4-FFF2-40B4-BE49-F238E27FC236}">
                  <a16:creationId xmlns:a16="http://schemas.microsoft.com/office/drawing/2014/main" id="{B7E64D84-2392-46A1-99D2-C8FC063F9A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89352A95-1C82-4A0D-9B20-8AC7280C7AF2}"/>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81B60E48-D617-4CF1-8900-497D49142422}"/>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a:extLst>
                <a:ext uri="{FF2B5EF4-FFF2-40B4-BE49-F238E27FC236}">
                  <a16:creationId xmlns:a16="http://schemas.microsoft.com/office/drawing/2014/main" id="{BFF6C14F-3347-46BB-A317-C1C12263E80B}"/>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CDD86299-6737-471C-98C5-872BDC68108F}"/>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60C6C46B-7841-473B-AC3A-9A69908AB6E9}"/>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3970867" y="558800"/>
            <a:ext cx="7535333" cy="1413933"/>
          </a:xfrm>
        </p:spPr>
        <p:txBody>
          <a:bodyPr>
            <a:normAutofit/>
          </a:bodyPr>
          <a:lstStyle/>
          <a:p>
            <a:r>
              <a:rPr lang="x-none" altLang="es-CO">
                <a:solidFill>
                  <a:schemeClr val="bg1"/>
                </a:solidFill>
              </a:rPr>
              <a:t>Auditor</a:t>
            </a:r>
            <a:r>
              <a:rPr lang="es-CO" altLang="es-CO">
                <a:solidFill>
                  <a:schemeClr val="bg1"/>
                </a:solidFill>
              </a:rPr>
              <a:t>í</a:t>
            </a:r>
            <a:r>
              <a:rPr lang="x-none" altLang="es-CO">
                <a:solidFill>
                  <a:schemeClr val="bg1"/>
                </a:solidFill>
              </a:rPr>
              <a:t>a - Auditor</a:t>
            </a:r>
            <a:r>
              <a:rPr lang="es-CO" altLang="es-CO">
                <a:solidFill>
                  <a:schemeClr val="bg1"/>
                </a:solidFill>
              </a:rPr>
              <a:t>í</a:t>
            </a:r>
            <a:r>
              <a:rPr lang="x-none" altLang="es-CO">
                <a:solidFill>
                  <a:schemeClr val="bg1"/>
                </a:solidFill>
              </a:rPr>
              <a:t>a Autom</a:t>
            </a:r>
            <a:r>
              <a:rPr lang="es-CO" altLang="es-CO">
                <a:solidFill>
                  <a:schemeClr val="bg1"/>
                </a:solidFill>
              </a:rPr>
              <a:t>á</a:t>
            </a:r>
            <a:r>
              <a:rPr lang="x-none" altLang="es-CO">
                <a:solidFill>
                  <a:schemeClr val="bg1"/>
                </a:solidFill>
              </a:rPr>
              <a:t>tica</a:t>
            </a:r>
          </a:p>
        </p:txBody>
      </p:sp>
      <p:sp>
        <p:nvSpPr>
          <p:cNvPr id="5" name="Content Placeholder 4"/>
          <p:cNvSpPr>
            <a:spLocks noGrp="1"/>
          </p:cNvSpPr>
          <p:nvPr>
            <p:ph idx="1"/>
          </p:nvPr>
        </p:nvSpPr>
        <p:spPr>
          <a:xfrm>
            <a:off x="3970867" y="2048933"/>
            <a:ext cx="7532156" cy="3742267"/>
          </a:xfrm>
        </p:spPr>
        <p:txBody>
          <a:bodyPr>
            <a:normAutofit/>
          </a:bodyPr>
          <a:lstStyle/>
          <a:p>
            <a:pPr algn="just">
              <a:lnSpc>
                <a:spcPct val="90000"/>
              </a:lnSpc>
            </a:pPr>
            <a:r>
              <a:rPr lang="es-CO" sz="1700" b="1" dirty="0">
                <a:solidFill>
                  <a:schemeClr val="bg1"/>
                </a:solidFill>
              </a:rPr>
              <a:t>Una auditoría automática se activa y se realiza automáticamente (sin intervención humana). </a:t>
            </a:r>
          </a:p>
          <a:p>
            <a:pPr algn="just">
              <a:lnSpc>
                <a:spcPct val="90000"/>
              </a:lnSpc>
            </a:pPr>
            <a:r>
              <a:rPr lang="es-CO" sz="1700" b="1" dirty="0">
                <a:solidFill>
                  <a:schemeClr val="bg1"/>
                </a:solidFill>
              </a:rPr>
              <a:t>Las auditorías automáticas se utilizan principalmente para sistemas y sistemas de bases de datos. </a:t>
            </a:r>
          </a:p>
          <a:p>
            <a:pPr algn="just">
              <a:lnSpc>
                <a:spcPct val="90000"/>
              </a:lnSpc>
            </a:pPr>
            <a:r>
              <a:rPr lang="es-CO" sz="1700" b="1" dirty="0">
                <a:solidFill>
                  <a:schemeClr val="bg1"/>
                </a:solidFill>
              </a:rPr>
              <a:t>Algunos sistemas que emplean este tipo de auditoría generan informes y registros. </a:t>
            </a:r>
          </a:p>
          <a:p>
            <a:pPr algn="just">
              <a:lnSpc>
                <a:spcPct val="90000"/>
              </a:lnSpc>
            </a:pPr>
            <a:r>
              <a:rPr lang="es-CO" sz="1700" b="1" dirty="0">
                <a:solidFill>
                  <a:schemeClr val="bg1"/>
                </a:solidFill>
              </a:rPr>
              <a:t>El administrador lee e interpreta estos informes para evaluar la integridad del sistema e identificar actividades anormales.</a:t>
            </a:r>
          </a:p>
          <a:p>
            <a:pPr algn="just">
              <a:lnSpc>
                <a:spcPct val="90000"/>
              </a:lnSpc>
            </a:pPr>
            <a:r>
              <a:rPr lang="es-CO" sz="1700" b="1" dirty="0">
                <a:solidFill>
                  <a:schemeClr val="bg1"/>
                </a:solidFill>
              </a:rPr>
              <a:t>Otros sistemas avanzados y sofisticados utilizan motores de inferencia o inteligencia artificial para interpretar actividades sospechosas y alertar a los administradores de estas actividades, y algunos sistemas aún más avanzados pueden tomar medidas preventivas y correctivas.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5886" y="-6710"/>
            <a:ext cx="10018713" cy="1752599"/>
          </a:xfrm>
        </p:spPr>
        <p:txBody>
          <a:bodyPr/>
          <a:lstStyle/>
          <a:p>
            <a:r>
              <a:rPr lang="x-none" altLang="es-CO" dirty="0"/>
              <a:t>Auditor</a:t>
            </a:r>
            <a:r>
              <a:rPr lang="es-CO" altLang="es-CO" dirty="0"/>
              <a:t>í</a:t>
            </a:r>
            <a:r>
              <a:rPr lang="x-none" altLang="es-CO" dirty="0"/>
              <a:t>a - Auditor</a:t>
            </a:r>
            <a:r>
              <a:rPr lang="es-CO" altLang="es-CO" dirty="0"/>
              <a:t>í</a:t>
            </a:r>
            <a:r>
              <a:rPr lang="x-none" altLang="es-CO" dirty="0"/>
              <a:t>a Manual</a:t>
            </a:r>
          </a:p>
        </p:txBody>
      </p:sp>
      <p:sp>
        <p:nvSpPr>
          <p:cNvPr id="5" name="Content Placeholder 4"/>
          <p:cNvSpPr>
            <a:spLocks noGrp="1"/>
          </p:cNvSpPr>
          <p:nvPr>
            <p:ph idx="1"/>
          </p:nvPr>
        </p:nvSpPr>
        <p:spPr>
          <a:xfrm>
            <a:off x="1704230" y="869589"/>
            <a:ext cx="10018713" cy="3124201"/>
          </a:xfrm>
        </p:spPr>
        <p:txBody>
          <a:bodyPr>
            <a:normAutofit/>
          </a:bodyPr>
          <a:lstStyle/>
          <a:p>
            <a:pPr marL="0" indent="0" algn="just">
              <a:buNone/>
            </a:pPr>
            <a:r>
              <a:rPr dirty="0"/>
              <a:t>Una </a:t>
            </a:r>
            <a:r>
              <a:rPr dirty="0" err="1"/>
              <a:t>auditoría</a:t>
            </a:r>
            <a:r>
              <a:rPr dirty="0"/>
              <a:t> manual </a:t>
            </a:r>
            <a:r>
              <a:rPr dirty="0" err="1"/>
              <a:t>es</a:t>
            </a:r>
            <a:r>
              <a:rPr dirty="0"/>
              <a:t> </a:t>
            </a:r>
            <a:r>
              <a:rPr dirty="0" err="1"/>
              <a:t>realizada</a:t>
            </a:r>
            <a:r>
              <a:rPr dirty="0"/>
              <a:t> </a:t>
            </a:r>
            <a:r>
              <a:rPr dirty="0" err="1"/>
              <a:t>completamente</a:t>
            </a:r>
            <a:r>
              <a:rPr dirty="0"/>
              <a:t> </a:t>
            </a:r>
            <a:r>
              <a:rPr dirty="0" err="1"/>
              <a:t>por</a:t>
            </a:r>
            <a:r>
              <a:rPr dirty="0"/>
              <a:t> </a:t>
            </a:r>
            <a:r>
              <a:rPr dirty="0" err="1"/>
              <a:t>los</a:t>
            </a:r>
            <a:r>
              <a:rPr dirty="0"/>
              <a:t> </a:t>
            </a:r>
            <a:r>
              <a:rPr dirty="0" err="1"/>
              <a:t>seres</a:t>
            </a:r>
            <a:r>
              <a:rPr dirty="0"/>
              <a:t> </a:t>
            </a:r>
            <a:r>
              <a:rPr dirty="0" err="1"/>
              <a:t>humanos</a:t>
            </a:r>
            <a:r>
              <a:rPr dirty="0"/>
              <a:t>. El </a:t>
            </a:r>
            <a:r>
              <a:rPr dirty="0" err="1"/>
              <a:t>equipo</a:t>
            </a:r>
            <a:r>
              <a:rPr dirty="0"/>
              <a:t> de </a:t>
            </a:r>
            <a:r>
              <a:rPr dirty="0" err="1"/>
              <a:t>auditoría</a:t>
            </a:r>
            <a:r>
              <a:rPr dirty="0"/>
              <a:t> </a:t>
            </a:r>
            <a:r>
              <a:rPr dirty="0" err="1"/>
              <a:t>utiliza</a:t>
            </a:r>
            <a:r>
              <a:rPr dirty="0"/>
              <a:t> </a:t>
            </a:r>
            <a:r>
              <a:rPr dirty="0" err="1"/>
              <a:t>varios</a:t>
            </a:r>
            <a:r>
              <a:rPr dirty="0"/>
              <a:t> </a:t>
            </a:r>
            <a:r>
              <a:rPr dirty="0" err="1"/>
              <a:t>métodos</a:t>
            </a:r>
            <a:r>
              <a:rPr dirty="0"/>
              <a:t> para </a:t>
            </a:r>
            <a:r>
              <a:rPr dirty="0" err="1"/>
              <a:t>recopilar</a:t>
            </a:r>
            <a:r>
              <a:rPr dirty="0"/>
              <a:t> </a:t>
            </a:r>
            <a:r>
              <a:rPr dirty="0" err="1"/>
              <a:t>datos</a:t>
            </a:r>
            <a:r>
              <a:rPr dirty="0"/>
              <a:t> de </a:t>
            </a:r>
            <a:r>
              <a:rPr dirty="0" err="1"/>
              <a:t>auditoría</a:t>
            </a:r>
            <a:r>
              <a:rPr dirty="0"/>
              <a:t>, </a:t>
            </a:r>
            <a:r>
              <a:rPr dirty="0" err="1"/>
              <a:t>incluyendo</a:t>
            </a:r>
            <a:r>
              <a:rPr dirty="0"/>
              <a:t> </a:t>
            </a:r>
            <a:r>
              <a:rPr dirty="0" err="1"/>
              <a:t>entrevistas</a:t>
            </a:r>
            <a:r>
              <a:rPr dirty="0"/>
              <a:t>, </a:t>
            </a:r>
            <a:r>
              <a:rPr dirty="0" err="1"/>
              <a:t>revisiones</a:t>
            </a:r>
            <a:r>
              <a:rPr dirty="0"/>
              <a:t> de </a:t>
            </a:r>
            <a:r>
              <a:rPr dirty="0" err="1"/>
              <a:t>documentos</a:t>
            </a:r>
            <a:r>
              <a:rPr dirty="0"/>
              <a:t> y </a:t>
            </a:r>
            <a:r>
              <a:rPr dirty="0" err="1"/>
              <a:t>observación</a:t>
            </a:r>
            <a:r>
              <a:rPr dirty="0"/>
              <a:t>. Los </a:t>
            </a:r>
            <a:r>
              <a:rPr dirty="0" err="1"/>
              <a:t>auditores</a:t>
            </a:r>
            <a:r>
              <a:rPr dirty="0"/>
              <a:t> </a:t>
            </a:r>
            <a:r>
              <a:rPr dirty="0" err="1"/>
              <a:t>pueden</a:t>
            </a:r>
            <a:r>
              <a:rPr dirty="0"/>
              <a:t> </a:t>
            </a:r>
            <a:r>
              <a:rPr dirty="0" err="1"/>
              <a:t>incluso</a:t>
            </a:r>
            <a:r>
              <a:rPr dirty="0"/>
              <a:t> </a:t>
            </a:r>
            <a:r>
              <a:rPr dirty="0" err="1"/>
              <a:t>realizar</a:t>
            </a:r>
            <a:r>
              <a:rPr dirty="0"/>
              <a:t> las </a:t>
            </a:r>
            <a:r>
              <a:rPr dirty="0" err="1"/>
              <a:t>tareas</a:t>
            </a:r>
            <a:r>
              <a:rPr dirty="0"/>
              <a:t> </a:t>
            </a:r>
            <a:r>
              <a:rPr dirty="0" err="1"/>
              <a:t>operativas</a:t>
            </a:r>
            <a:r>
              <a:rPr dirty="0"/>
              <a:t> de la </a:t>
            </a:r>
            <a:r>
              <a:rPr dirty="0" err="1"/>
              <a:t>entidad</a:t>
            </a:r>
            <a:r>
              <a:rPr dirty="0"/>
              <a:t> </a:t>
            </a:r>
            <a:r>
              <a:rPr dirty="0" err="1"/>
              <a:t>auditada</a:t>
            </a:r>
            <a:r>
              <a:rPr dirty="0"/>
              <a:t>.</a:t>
            </a:r>
          </a:p>
        </p:txBody>
      </p:sp>
      <p:pic>
        <p:nvPicPr>
          <p:cNvPr id="30722" name="Picture 2" descr="Resultado de imagen para auditoría automática">
            <a:extLst>
              <a:ext uri="{FF2B5EF4-FFF2-40B4-BE49-F238E27FC236}">
                <a16:creationId xmlns:a16="http://schemas.microsoft.com/office/drawing/2014/main" id="{073150CD-FA72-48EB-B0D2-3CF30127A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627" y="2979116"/>
            <a:ext cx="5943600" cy="4067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s-CO" dirty="0"/>
              <a:t>Auditor</a:t>
            </a:r>
            <a:r>
              <a:rPr lang="es-CO" altLang="es-CO" dirty="0"/>
              <a:t>í</a:t>
            </a:r>
            <a:r>
              <a:rPr lang="x-none" altLang="es-CO" dirty="0"/>
              <a:t>a - Auditor</a:t>
            </a:r>
            <a:r>
              <a:rPr lang="es-CO" altLang="es-CO" dirty="0"/>
              <a:t>í</a:t>
            </a:r>
            <a:r>
              <a:rPr lang="x-none" altLang="es-CO" dirty="0"/>
              <a:t>a H</a:t>
            </a:r>
            <a:r>
              <a:rPr lang="es-CO" altLang="es-CO" dirty="0"/>
              <a:t>í</a:t>
            </a:r>
            <a:r>
              <a:rPr lang="x-none" altLang="es-CO" dirty="0"/>
              <a:t>brida</a:t>
            </a:r>
          </a:p>
        </p:txBody>
      </p:sp>
      <p:sp>
        <p:nvSpPr>
          <p:cNvPr id="5" name="Content Placeholder 4"/>
          <p:cNvSpPr>
            <a:spLocks noGrp="1"/>
          </p:cNvSpPr>
          <p:nvPr>
            <p:ph idx="1"/>
          </p:nvPr>
        </p:nvSpPr>
        <p:spPr>
          <a:xfrm>
            <a:off x="1484311" y="1752599"/>
            <a:ext cx="10018713" cy="3124201"/>
          </a:xfrm>
        </p:spPr>
        <p:txBody>
          <a:bodyPr>
            <a:normAutofit/>
          </a:bodyPr>
          <a:lstStyle/>
          <a:p>
            <a:pPr algn="just"/>
            <a:r>
              <a:rPr sz="2800" dirty="0"/>
              <a:t>Una </a:t>
            </a:r>
            <a:r>
              <a:rPr sz="2800" dirty="0" err="1"/>
              <a:t>auditoría</a:t>
            </a:r>
            <a:r>
              <a:rPr sz="2800" dirty="0"/>
              <a:t> </a:t>
            </a:r>
            <a:r>
              <a:rPr sz="2800" dirty="0" err="1"/>
              <a:t>es</a:t>
            </a:r>
            <a:r>
              <a:rPr sz="2800" dirty="0"/>
              <a:t> </a:t>
            </a:r>
            <a:r>
              <a:rPr sz="2800" dirty="0" err="1"/>
              <a:t>simplemente</a:t>
            </a:r>
            <a:r>
              <a:rPr sz="2800" dirty="0"/>
              <a:t> </a:t>
            </a:r>
            <a:r>
              <a:rPr sz="2800" dirty="0" err="1"/>
              <a:t>una</a:t>
            </a:r>
            <a:r>
              <a:rPr sz="2800" dirty="0"/>
              <a:t> </a:t>
            </a:r>
            <a:r>
              <a:rPr sz="2800" dirty="0" err="1"/>
              <a:t>combinación</a:t>
            </a:r>
            <a:r>
              <a:rPr sz="2800" dirty="0"/>
              <a:t> de </a:t>
            </a:r>
            <a:r>
              <a:rPr sz="2800" dirty="0" err="1"/>
              <a:t>auditorías</a:t>
            </a:r>
            <a:r>
              <a:rPr sz="2800" dirty="0"/>
              <a:t> </a:t>
            </a:r>
            <a:r>
              <a:rPr sz="2800" dirty="0" err="1"/>
              <a:t>automáticas</a:t>
            </a:r>
            <a:r>
              <a:rPr sz="2800" dirty="0"/>
              <a:t> y </a:t>
            </a:r>
            <a:r>
              <a:rPr sz="2800" dirty="0" err="1"/>
              <a:t>manuales</a:t>
            </a:r>
            <a:r>
              <a:rPr sz="2800" dirty="0"/>
              <a:t>. </a:t>
            </a:r>
          </a:p>
          <a:p>
            <a:pPr algn="just"/>
            <a:r>
              <a:rPr sz="2800" dirty="0"/>
              <a:t>La </a:t>
            </a:r>
            <a:r>
              <a:rPr sz="2800" dirty="0" err="1"/>
              <a:t>mayoría</a:t>
            </a:r>
            <a:r>
              <a:rPr sz="2800" dirty="0"/>
              <a:t> de las </a:t>
            </a:r>
            <a:r>
              <a:rPr sz="2800" dirty="0" err="1"/>
              <a:t>auditorías</a:t>
            </a:r>
            <a:r>
              <a:rPr sz="2800" dirty="0"/>
              <a:t> </a:t>
            </a:r>
            <a:r>
              <a:rPr sz="2800" dirty="0" err="1"/>
              <a:t>entran</a:t>
            </a:r>
            <a:r>
              <a:rPr sz="2800" dirty="0"/>
              <a:t> </a:t>
            </a:r>
            <a:r>
              <a:rPr sz="2800" dirty="0" err="1"/>
              <a:t>en</a:t>
            </a:r>
            <a:r>
              <a:rPr sz="2800" dirty="0"/>
              <a:t> </a:t>
            </a:r>
            <a:r>
              <a:rPr sz="2800" dirty="0" err="1"/>
              <a:t>esta</a:t>
            </a:r>
            <a:r>
              <a:rPr sz="2800" dirty="0"/>
              <a:t> </a:t>
            </a:r>
            <a:r>
              <a:rPr sz="2800" dirty="0" err="1"/>
              <a:t>clasificación</a:t>
            </a:r>
            <a:r>
              <a:rPr sz="2800" dirty="0"/>
              <a:t>.</a:t>
            </a:r>
          </a:p>
        </p:txBody>
      </p:sp>
      <p:pic>
        <p:nvPicPr>
          <p:cNvPr id="31746" name="Picture 2" descr="Resultado de imagen para auditoría automática">
            <a:extLst>
              <a:ext uri="{FF2B5EF4-FFF2-40B4-BE49-F238E27FC236}">
                <a16:creationId xmlns:a16="http://schemas.microsoft.com/office/drawing/2014/main" id="{165D6BC9-391B-4C3A-AF9A-AB224D431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025" y="3774494"/>
            <a:ext cx="4587920" cy="3139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32770" name="Picture 2" descr="Resultado de imagen para auditoría">
            <a:extLst>
              <a:ext uri="{FF2B5EF4-FFF2-40B4-BE49-F238E27FC236}">
                <a16:creationId xmlns:a16="http://schemas.microsoft.com/office/drawing/2014/main" id="{DEAA8A6B-C5A6-45D4-AFC4-2F10EA0C5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093" t="9091" r="8686"/>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Tipos de Auditor</a:t>
            </a:r>
            <a:r>
              <a:rPr lang="es-CO" altLang="es-CO" dirty="0"/>
              <a:t>í</a:t>
            </a:r>
            <a:r>
              <a:rPr lang="x-none" altLang="es-CO" dirty="0"/>
              <a:t>a</a:t>
            </a:r>
          </a:p>
        </p:txBody>
      </p:sp>
      <p:sp>
        <p:nvSpPr>
          <p:cNvPr id="5" name="Content Placeholder 4"/>
          <p:cNvSpPr>
            <a:spLocks noGrp="1"/>
          </p:cNvSpPr>
          <p:nvPr>
            <p:ph idx="1"/>
          </p:nvPr>
        </p:nvSpPr>
        <p:spPr>
          <a:xfrm>
            <a:off x="3843866" y="2048933"/>
            <a:ext cx="7846563" cy="4456039"/>
          </a:xfrm>
        </p:spPr>
        <p:txBody>
          <a:bodyPr>
            <a:normAutofit/>
          </a:bodyPr>
          <a:lstStyle/>
          <a:p>
            <a:pPr algn="just">
              <a:lnSpc>
                <a:spcPct val="90000"/>
              </a:lnSpc>
            </a:pPr>
            <a:r>
              <a:rPr lang="es-CO" sz="1600" b="1" dirty="0"/>
              <a:t>Auditoría financiera: </a:t>
            </a:r>
            <a:r>
              <a:rPr lang="es-CO" sz="1600" dirty="0"/>
              <a:t>asegura que todas las transacciones financieras se contabilicen y cumplan con la ley. Por ejemplo, todas las compañías financieras guardan todos los registros de transacciones comerciales por un período de tiempo para cumplir con las regulaciones gubernamentales.</a:t>
            </a:r>
          </a:p>
          <a:p>
            <a:pPr algn="just">
              <a:lnSpc>
                <a:spcPct val="90000"/>
              </a:lnSpc>
            </a:pPr>
            <a:r>
              <a:rPr lang="es-CO" sz="1600" b="1" dirty="0"/>
              <a:t>Auditoría de seguridad</a:t>
            </a:r>
            <a:r>
              <a:rPr lang="es-CO" sz="1600" dirty="0"/>
              <a:t>: evalúa si el sistema es tan seguro como debería ser. Esta auditoría identifica brechas de seguridad y vulnerabilidades. Por ejemplo, su empresa podría pedirle a un hacker que penetre en el sistema de red de la empresa para determinar la seguridad o la vulnerabilidad de la red.</a:t>
            </a:r>
          </a:p>
          <a:p>
            <a:pPr algn="just">
              <a:lnSpc>
                <a:spcPct val="90000"/>
              </a:lnSpc>
            </a:pPr>
            <a:r>
              <a:rPr lang="es-CO" sz="1600" b="1" dirty="0"/>
              <a:t>Auditoría de cumplimiento</a:t>
            </a:r>
            <a:r>
              <a:rPr lang="es-CO" sz="1600" dirty="0"/>
              <a:t>: comprueba que el sistema cumple con los estándares del sector, las regulaciones gubernamentales o las políticas de socios y clientes. Por ejemplo, todas las compañías farmacéuticas deben mantener los </a:t>
            </a:r>
            <a:r>
              <a:rPr lang="es-CO" sz="1600" dirty="0" err="1"/>
              <a:t>resgistros</a:t>
            </a:r>
            <a:r>
              <a:rPr lang="es-CO" sz="1600" dirty="0"/>
              <a:t> de todas las actividades de investigación para cumplir con los estándares de la industria, así como las regulaciones gubernamentales.</a:t>
            </a:r>
          </a:p>
          <a:p>
            <a:pPr algn="just">
              <a:lnSpc>
                <a:spcPct val="90000"/>
              </a:lnSpc>
            </a:pPr>
            <a:r>
              <a:rPr lang="es-CO" sz="1600" b="1" dirty="0"/>
              <a:t>Auditoría operacional: </a:t>
            </a:r>
            <a:r>
              <a:rPr lang="es-CO" sz="1600" dirty="0"/>
              <a:t>verifica si una operación está funcionando de acuerdo con las políticas de la empresa. Por ejemplo, cuando un nuevo empleado comienza a trabajar, el Departamento de Recursos Humanos proporciona una tarjeta de identificación de empleo, firmar declaración, documentos de confidencialidad, formularios de impuestos, etc.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3074" name="Picture 2" descr="Resultado de imagen para medidas de seguridad">
            <a:extLst>
              <a:ext uri="{FF2B5EF4-FFF2-40B4-BE49-F238E27FC236}">
                <a16:creationId xmlns:a16="http://schemas.microsoft.com/office/drawing/2014/main" id="{20FCF4EA-3990-4FCE-A0CA-28E3E18436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41" r="25718" b="-2"/>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a:t>Introducción</a:t>
            </a:r>
          </a:p>
        </p:txBody>
      </p:sp>
      <p:sp>
        <p:nvSpPr>
          <p:cNvPr id="3" name="Content Placeholder 2"/>
          <p:cNvSpPr>
            <a:spLocks noGrp="1"/>
          </p:cNvSpPr>
          <p:nvPr>
            <p:ph idx="1"/>
          </p:nvPr>
        </p:nvSpPr>
        <p:spPr>
          <a:xfrm>
            <a:off x="3843867" y="2048933"/>
            <a:ext cx="7659156" cy="3742267"/>
          </a:xfrm>
        </p:spPr>
        <p:txBody>
          <a:bodyPr>
            <a:normAutofit/>
          </a:bodyPr>
          <a:lstStyle/>
          <a:p>
            <a:pPr algn="just">
              <a:lnSpc>
                <a:spcPct val="90000"/>
              </a:lnSpc>
            </a:pPr>
            <a:r>
              <a:rPr lang="es-CO" sz="1900" dirty="0">
                <a:latin typeface="Verdana" charset="0"/>
              </a:rPr>
              <a:t>La seguridad es la palabra de moda de esta década.</a:t>
            </a:r>
          </a:p>
          <a:p>
            <a:pPr algn="just">
              <a:lnSpc>
                <a:spcPct val="90000"/>
              </a:lnSpc>
            </a:pPr>
            <a:r>
              <a:rPr lang="es-CO" sz="1900" dirty="0">
                <a:latin typeface="Verdana" charset="0"/>
              </a:rPr>
              <a:t>En el pasado, la palabra crimen connotaba robo o asalto. </a:t>
            </a:r>
          </a:p>
          <a:p>
            <a:pPr algn="just">
              <a:lnSpc>
                <a:spcPct val="90000"/>
              </a:lnSpc>
            </a:pPr>
            <a:r>
              <a:rPr lang="es-CO" sz="1900" dirty="0">
                <a:latin typeface="Verdana" charset="0"/>
              </a:rPr>
              <a:t>Hoy en día, el crimen trae a la mente un nuevo conjunto de riesgos para la privacidad y la confidencialidad. </a:t>
            </a:r>
          </a:p>
          <a:p>
            <a:pPr algn="just">
              <a:lnSpc>
                <a:spcPct val="90000"/>
              </a:lnSpc>
            </a:pPr>
            <a:r>
              <a:rPr lang="es-CO" sz="1900" dirty="0">
                <a:latin typeface="Verdana" charset="0"/>
              </a:rPr>
              <a:t>Muchas instituciones públicas y privadas están tomando medidas serias contra los riesgos de seguridad. </a:t>
            </a:r>
          </a:p>
          <a:p>
            <a:pPr algn="just">
              <a:lnSpc>
                <a:spcPct val="90000"/>
              </a:lnSpc>
            </a:pPr>
            <a:r>
              <a:rPr lang="es-CO" sz="1900" dirty="0">
                <a:latin typeface="Verdana" charset="0"/>
              </a:rPr>
              <a:t>Estas medidas abarcan no sólo el establecimiento de nuevas medidas de seguridad, sino también el refuerzo de esas medidas mediante controles de auditoría rigurosos.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33794" name="Picture 2" descr="Resultado de imagen para auditoría">
            <a:extLst>
              <a:ext uri="{FF2B5EF4-FFF2-40B4-BE49-F238E27FC236}">
                <a16:creationId xmlns:a16="http://schemas.microsoft.com/office/drawing/2014/main" id="{B31C3200-E5E6-4ED9-B3C1-63C5774C7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093" t="9091" r="8686"/>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Tipos de Auditor</a:t>
            </a:r>
            <a:r>
              <a:rPr lang="es-CO" altLang="es-CO" dirty="0" err="1"/>
              <a:t>ía</a:t>
            </a:r>
            <a:endParaRPr lang="x-none" altLang="es-CO" dirty="0"/>
          </a:p>
        </p:txBody>
      </p:sp>
      <p:sp>
        <p:nvSpPr>
          <p:cNvPr id="5" name="Content Placeholder 4"/>
          <p:cNvSpPr>
            <a:spLocks noGrp="1"/>
          </p:cNvSpPr>
          <p:nvPr>
            <p:ph idx="1"/>
          </p:nvPr>
        </p:nvSpPr>
        <p:spPr>
          <a:xfrm>
            <a:off x="3843867" y="2048933"/>
            <a:ext cx="7659156" cy="3742267"/>
          </a:xfrm>
        </p:spPr>
        <p:txBody>
          <a:bodyPr>
            <a:normAutofit/>
          </a:bodyPr>
          <a:lstStyle/>
          <a:p>
            <a:pPr algn="just">
              <a:lnSpc>
                <a:spcPct val="90000"/>
              </a:lnSpc>
            </a:pPr>
            <a:r>
              <a:rPr lang="es-CO" sz="1700" b="1" dirty="0"/>
              <a:t>Auditoría de investigación: </a:t>
            </a:r>
            <a:r>
              <a:rPr lang="es-CO" sz="1700" dirty="0"/>
              <a:t>se realiza en respuesta a un evento, solicitud, amenaza o incidente para verificar la integridad del sistema. Por ejemplo, un empleado pudo haber cometido una actividad fraudulenta por la cual él o ella desvió algunas de las transacciones financieras a una cuenta falsa. En este caso, su empresa lleva a cabo una auditoría de investigación para descubrir cómo ocurrió este incidente y cómo prevenirlo.</a:t>
            </a:r>
          </a:p>
          <a:p>
            <a:pPr algn="just">
              <a:lnSpc>
                <a:spcPct val="90000"/>
              </a:lnSpc>
            </a:pPr>
            <a:r>
              <a:rPr lang="es-CO" sz="1700" b="1" dirty="0"/>
              <a:t>Auditoría de producto: </a:t>
            </a:r>
            <a:r>
              <a:rPr lang="es-CO" sz="1700" dirty="0"/>
              <a:t>se realiza para garantizar que el producto cumple con los estándares de la industria. Esta auditoría a veces se confunde con las pruebas; no debería ser. Por ejemplo, una auditoría de productos no incluye la auditoría de su funcionalidad sino que implica cómo se produjo y quién trabajó en su desarrollo.</a:t>
            </a:r>
          </a:p>
          <a:p>
            <a:pPr algn="just">
              <a:lnSpc>
                <a:spcPct val="90000"/>
              </a:lnSpc>
            </a:pPr>
            <a:r>
              <a:rPr lang="es-CO" sz="1700" b="1" dirty="0"/>
              <a:t>Auditoría preventiva: </a:t>
            </a:r>
            <a:r>
              <a:rPr lang="es-CO" sz="1700" dirty="0"/>
              <a:t>se realiza para identificar problemas antes de que se produzcan. Por ejemplo, su empresa debe realizar auditorías aleatorias y rutinarias para verificar que las operaciones comerciales se están realizando de acuerdo con las especificaciones.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34818" name="Picture 2" descr="Resultado de imagen para auditoría">
            <a:extLst>
              <a:ext uri="{FF2B5EF4-FFF2-40B4-BE49-F238E27FC236}">
                <a16:creationId xmlns:a16="http://schemas.microsoft.com/office/drawing/2014/main" id="{594D0675-C207-4116-9449-87F98F2793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093" t="9091" r="8686"/>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Beneficios de las Auditor</a:t>
            </a:r>
            <a:r>
              <a:rPr lang="es-CO" altLang="es-CO" dirty="0"/>
              <a:t>í</a:t>
            </a:r>
            <a:r>
              <a:rPr lang="x-none" altLang="es-CO" dirty="0"/>
              <a:t>as</a:t>
            </a:r>
          </a:p>
        </p:txBody>
      </p:sp>
      <p:sp>
        <p:nvSpPr>
          <p:cNvPr id="5" name="Content Placeholder 4"/>
          <p:cNvSpPr>
            <a:spLocks noGrp="1"/>
          </p:cNvSpPr>
          <p:nvPr>
            <p:ph idx="1"/>
          </p:nvPr>
        </p:nvSpPr>
        <p:spPr>
          <a:xfrm>
            <a:off x="3843196" y="2150747"/>
            <a:ext cx="7659156" cy="3742267"/>
          </a:xfrm>
        </p:spPr>
        <p:txBody>
          <a:bodyPr>
            <a:normAutofit/>
          </a:bodyPr>
          <a:lstStyle/>
          <a:p>
            <a:pPr>
              <a:lnSpc>
                <a:spcPct val="90000"/>
              </a:lnSpc>
            </a:pPr>
            <a:r>
              <a:rPr lang="es-CO" sz="1700" dirty="0"/>
              <a:t>Aplica las políticas de la empresa y las regulaciones y leyes gubernamentales.</a:t>
            </a:r>
          </a:p>
          <a:p>
            <a:pPr>
              <a:lnSpc>
                <a:spcPct val="90000"/>
              </a:lnSpc>
            </a:pPr>
            <a:r>
              <a:rPr lang="es-CO" sz="1700" dirty="0"/>
              <a:t>Disminuye la incidencia de violaciones de la seguridad</a:t>
            </a:r>
          </a:p>
          <a:p>
            <a:pPr>
              <a:lnSpc>
                <a:spcPct val="90000"/>
              </a:lnSpc>
            </a:pPr>
            <a:r>
              <a:rPr lang="es-CO" sz="1700" dirty="0"/>
              <a:t>Identifica brechas de seguridad y vulnerabilidades</a:t>
            </a:r>
          </a:p>
          <a:p>
            <a:pPr>
              <a:lnSpc>
                <a:spcPct val="90000"/>
              </a:lnSpc>
            </a:pPr>
            <a:r>
              <a:rPr lang="es-CO" sz="1700" dirty="0"/>
              <a:t>Proporciona una pista de auditoría de las actividades</a:t>
            </a:r>
          </a:p>
          <a:p>
            <a:pPr>
              <a:lnSpc>
                <a:spcPct val="90000"/>
              </a:lnSpc>
            </a:pPr>
            <a:r>
              <a:rPr lang="es-CO" sz="1700" dirty="0"/>
              <a:t>Proporciona otro medio para observar y evaluar las operaciones de la entidad auditada</a:t>
            </a:r>
          </a:p>
          <a:p>
            <a:pPr>
              <a:lnSpc>
                <a:spcPct val="90000"/>
              </a:lnSpc>
            </a:pPr>
            <a:r>
              <a:rPr lang="es-CO" sz="1700" dirty="0"/>
              <a:t>Proporciona un sentido o estado de seguridad y confianza en la entidad auditada</a:t>
            </a:r>
          </a:p>
          <a:p>
            <a:pPr>
              <a:lnSpc>
                <a:spcPct val="90000"/>
              </a:lnSpc>
            </a:pPr>
            <a:r>
              <a:rPr lang="es-CO" sz="1700" dirty="0"/>
              <a:t>Identifica o elimina las dudas</a:t>
            </a:r>
          </a:p>
          <a:p>
            <a:pPr>
              <a:lnSpc>
                <a:spcPct val="90000"/>
              </a:lnSpc>
            </a:pPr>
            <a:r>
              <a:rPr lang="es-CO" sz="1700" dirty="0"/>
              <a:t>Hace que la organización sea auditada más responsable</a:t>
            </a:r>
          </a:p>
          <a:p>
            <a:pPr>
              <a:lnSpc>
                <a:spcPct val="90000"/>
              </a:lnSpc>
            </a:pPr>
            <a:r>
              <a:rPr lang="es-CO" sz="1700" dirty="0"/>
              <a:t>Desarrolla controles que pueden utilizarse para fines distintos de la auditoría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35842" name="Picture 2" descr="Resultado de imagen para auditoría">
            <a:extLst>
              <a:ext uri="{FF2B5EF4-FFF2-40B4-BE49-F238E27FC236}">
                <a16:creationId xmlns:a16="http://schemas.microsoft.com/office/drawing/2014/main" id="{8CF493F3-09FA-4177-9284-A1B2349305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093" t="9091" r="8686"/>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Desventajasde las Auditor</a:t>
            </a:r>
            <a:r>
              <a:rPr lang="es-CO" altLang="es-CO" dirty="0"/>
              <a:t>í</a:t>
            </a:r>
            <a:r>
              <a:rPr lang="x-none" altLang="es-CO" dirty="0"/>
              <a:t>as</a:t>
            </a:r>
          </a:p>
        </p:txBody>
      </p:sp>
      <p:sp>
        <p:nvSpPr>
          <p:cNvPr id="5" name="Content Placeholder 4"/>
          <p:cNvSpPr>
            <a:spLocks noGrp="1"/>
          </p:cNvSpPr>
          <p:nvPr>
            <p:ph idx="1"/>
          </p:nvPr>
        </p:nvSpPr>
        <p:spPr>
          <a:xfrm>
            <a:off x="3843867" y="2048933"/>
            <a:ext cx="7659156" cy="3742267"/>
          </a:xfrm>
        </p:spPr>
        <p:txBody>
          <a:bodyPr>
            <a:normAutofit lnSpcReduction="10000"/>
          </a:bodyPr>
          <a:lstStyle/>
          <a:p>
            <a:pPr algn="just">
              <a:lnSpc>
                <a:spcPct val="90000"/>
              </a:lnSpc>
            </a:pPr>
            <a:r>
              <a:rPr lang="es-CO" sz="2000" dirty="0"/>
              <a:t>Problemas de rendimiento debido a la preocupación por la auditoría en lugar de las actividades normales de trabajo</a:t>
            </a:r>
          </a:p>
          <a:p>
            <a:pPr algn="just">
              <a:lnSpc>
                <a:spcPct val="90000"/>
              </a:lnSpc>
            </a:pPr>
            <a:r>
              <a:rPr lang="es-CO" sz="2000" dirty="0"/>
              <a:t>Generación de muchos informes y documentos que pueden no son tenidos en cuenta.</a:t>
            </a:r>
          </a:p>
          <a:p>
            <a:pPr algn="just">
              <a:lnSpc>
                <a:spcPct val="90000"/>
              </a:lnSpc>
            </a:pPr>
            <a:r>
              <a:rPr lang="es-CO" sz="2000" dirty="0"/>
              <a:t>Interrupción de las operaciones de la entidad auditada</a:t>
            </a:r>
          </a:p>
          <a:p>
            <a:pPr algn="just">
              <a:lnSpc>
                <a:spcPct val="90000"/>
              </a:lnSpc>
            </a:pPr>
            <a:r>
              <a:rPr lang="es-CO" sz="2000" dirty="0"/>
              <a:t>Consumo de recursos y costos adicionales por el tiempo de inactividad</a:t>
            </a:r>
          </a:p>
          <a:p>
            <a:pPr algn="just">
              <a:lnSpc>
                <a:spcPct val="90000"/>
              </a:lnSpc>
            </a:pPr>
            <a:r>
              <a:rPr lang="es-CO" sz="2000" dirty="0"/>
              <a:t>Fricciones entre operadores y auditores</a:t>
            </a:r>
          </a:p>
          <a:p>
            <a:pPr algn="just">
              <a:lnSpc>
                <a:spcPct val="90000"/>
              </a:lnSpc>
            </a:pPr>
            <a:r>
              <a:rPr lang="es-CO" sz="2000" dirty="0"/>
              <a:t>Desde una perspectiva de base de datos, podría degradar el rendimiento del sistema; también puede generar un número masivo de registros, informes y datos que requieren una purga del sistema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396" y="-271779"/>
            <a:ext cx="10018713" cy="1752599"/>
          </a:xfrm>
        </p:spPr>
        <p:txBody>
          <a:bodyPr/>
          <a:lstStyle/>
          <a:p>
            <a:r>
              <a:rPr lang="x-none" altLang="es-CO" dirty="0"/>
              <a:t>Auditor</a:t>
            </a:r>
            <a:r>
              <a:rPr lang="es-CO" altLang="es-CO" dirty="0"/>
              <a:t>í</a:t>
            </a:r>
            <a:r>
              <a:rPr lang="x-none" altLang="es-CO" dirty="0"/>
              <a:t>a - Modelos de Auditor</a:t>
            </a:r>
            <a:r>
              <a:rPr lang="es-CO" altLang="es-CO" dirty="0"/>
              <a:t>í</a:t>
            </a:r>
            <a:r>
              <a:rPr lang="x-none" altLang="es-CO" dirty="0"/>
              <a:t>a</a:t>
            </a:r>
          </a:p>
        </p:txBody>
      </p:sp>
      <p:pic>
        <p:nvPicPr>
          <p:cNvPr id="3" name="Content Placeholder 2"/>
          <p:cNvPicPr>
            <a:picLocks noGrp="1" noChangeAspect="1"/>
          </p:cNvPicPr>
          <p:nvPr>
            <p:ph idx="1"/>
          </p:nvPr>
        </p:nvPicPr>
        <p:blipFill>
          <a:blip r:embed="rId2"/>
          <a:stretch>
            <a:fillRect/>
          </a:stretch>
        </p:blipFill>
        <p:spPr>
          <a:xfrm>
            <a:off x="1830632" y="1168923"/>
            <a:ext cx="3324225" cy="5090795"/>
          </a:xfrm>
          <a:prstGeom prst="rect">
            <a:avLst/>
          </a:prstGeom>
        </p:spPr>
      </p:pic>
      <p:sp>
        <p:nvSpPr>
          <p:cNvPr id="4" name="Content Placeholder 4"/>
          <p:cNvSpPr/>
          <p:nvPr/>
        </p:nvSpPr>
        <p:spPr>
          <a:xfrm>
            <a:off x="5420412" y="1168923"/>
            <a:ext cx="6659252" cy="4676827"/>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just">
              <a:buNone/>
            </a:pPr>
            <a:r>
              <a:rPr dirty="0"/>
              <a:t>Por </a:t>
            </a:r>
            <a:r>
              <a:rPr dirty="0" err="1"/>
              <a:t>ejemplo</a:t>
            </a:r>
            <a:r>
              <a:rPr dirty="0"/>
              <a:t>, </a:t>
            </a:r>
            <a:r>
              <a:rPr dirty="0" err="1"/>
              <a:t>suponga</a:t>
            </a:r>
            <a:r>
              <a:rPr dirty="0"/>
              <a:t> que MAAN </a:t>
            </a:r>
            <a:r>
              <a:rPr dirty="0" err="1"/>
              <a:t>es</a:t>
            </a:r>
            <a:r>
              <a:rPr dirty="0"/>
              <a:t> el </a:t>
            </a:r>
            <a:r>
              <a:rPr dirty="0" err="1"/>
              <a:t>usuario</a:t>
            </a:r>
            <a:r>
              <a:rPr dirty="0"/>
              <a:t> que </a:t>
            </a:r>
            <a:r>
              <a:rPr dirty="0" err="1"/>
              <a:t>realiza</a:t>
            </a:r>
            <a:r>
              <a:rPr dirty="0"/>
              <a:t> un UPDATE </a:t>
            </a:r>
            <a:r>
              <a:rPr dirty="0" err="1"/>
              <a:t>en</a:t>
            </a:r>
            <a:r>
              <a:rPr dirty="0"/>
              <a:t> la </a:t>
            </a:r>
            <a:r>
              <a:rPr dirty="0" err="1"/>
              <a:t>tabla</a:t>
            </a:r>
            <a:r>
              <a:rPr dirty="0"/>
              <a:t> EMPLOYEE. El </a:t>
            </a:r>
            <a:r>
              <a:rPr dirty="0" err="1"/>
              <a:t>proceso</a:t>
            </a:r>
            <a:r>
              <a:rPr dirty="0"/>
              <a:t> de </a:t>
            </a:r>
            <a:r>
              <a:rPr dirty="0" err="1"/>
              <a:t>auditoría</a:t>
            </a:r>
            <a:r>
              <a:rPr dirty="0"/>
              <a:t> </a:t>
            </a:r>
            <a:r>
              <a:rPr dirty="0" err="1"/>
              <a:t>comprueba</a:t>
            </a:r>
            <a:r>
              <a:rPr dirty="0"/>
              <a:t> </a:t>
            </a:r>
            <a:r>
              <a:rPr dirty="0" err="1"/>
              <a:t>si</a:t>
            </a:r>
            <a:r>
              <a:rPr dirty="0"/>
              <a:t> MAAN </a:t>
            </a:r>
            <a:r>
              <a:rPr dirty="0" err="1"/>
              <a:t>está</a:t>
            </a:r>
            <a:r>
              <a:rPr dirty="0"/>
              <a:t> </a:t>
            </a:r>
            <a:r>
              <a:rPr dirty="0" err="1"/>
              <a:t>siendo</a:t>
            </a:r>
            <a:r>
              <a:rPr dirty="0"/>
              <a:t> </a:t>
            </a:r>
            <a:r>
              <a:rPr dirty="0" err="1"/>
              <a:t>auditado</a:t>
            </a:r>
            <a:r>
              <a:rPr dirty="0"/>
              <a:t>. Si </a:t>
            </a:r>
            <a:r>
              <a:rPr dirty="0" err="1"/>
              <a:t>es</a:t>
            </a:r>
            <a:r>
              <a:rPr dirty="0"/>
              <a:t> </a:t>
            </a:r>
            <a:r>
              <a:rPr dirty="0" err="1"/>
              <a:t>así</a:t>
            </a:r>
            <a:r>
              <a:rPr dirty="0"/>
              <a:t>, el </a:t>
            </a:r>
            <a:r>
              <a:rPr dirty="0" err="1"/>
              <a:t>proceso</a:t>
            </a:r>
            <a:r>
              <a:rPr dirty="0"/>
              <a:t> </a:t>
            </a:r>
            <a:r>
              <a:rPr dirty="0" err="1"/>
              <a:t>continúa</a:t>
            </a:r>
            <a:r>
              <a:rPr dirty="0"/>
              <a:t> para </a:t>
            </a:r>
            <a:r>
              <a:rPr dirty="0" err="1"/>
              <a:t>comprobar</a:t>
            </a:r>
            <a:r>
              <a:rPr dirty="0"/>
              <a:t> </a:t>
            </a:r>
            <a:r>
              <a:rPr dirty="0" err="1"/>
              <a:t>si</a:t>
            </a:r>
            <a:r>
              <a:rPr dirty="0"/>
              <a:t> MAAN </a:t>
            </a:r>
            <a:r>
              <a:rPr dirty="0" err="1"/>
              <a:t>está</a:t>
            </a:r>
            <a:r>
              <a:rPr dirty="0"/>
              <a:t> </a:t>
            </a:r>
            <a:r>
              <a:rPr dirty="0" err="1"/>
              <a:t>siendo</a:t>
            </a:r>
            <a:r>
              <a:rPr dirty="0"/>
              <a:t> </a:t>
            </a:r>
            <a:r>
              <a:rPr dirty="0" err="1"/>
              <a:t>auditado</a:t>
            </a:r>
            <a:r>
              <a:rPr dirty="0"/>
              <a:t> para </a:t>
            </a:r>
            <a:r>
              <a:rPr dirty="0" err="1"/>
              <a:t>actualizaciones</a:t>
            </a:r>
            <a:r>
              <a:rPr dirty="0"/>
              <a:t>. Una </a:t>
            </a:r>
            <a:r>
              <a:rPr dirty="0" err="1"/>
              <a:t>vez</a:t>
            </a:r>
            <a:r>
              <a:rPr dirty="0"/>
              <a:t> </a:t>
            </a:r>
            <a:r>
              <a:rPr dirty="0" err="1"/>
              <a:t>más</a:t>
            </a:r>
            <a:r>
              <a:rPr dirty="0"/>
              <a:t>, </a:t>
            </a:r>
            <a:r>
              <a:rPr dirty="0" err="1"/>
              <a:t>si</a:t>
            </a:r>
            <a:r>
              <a:rPr dirty="0"/>
              <a:t> MAAN </a:t>
            </a:r>
            <a:r>
              <a:rPr dirty="0" err="1"/>
              <a:t>está</a:t>
            </a:r>
            <a:r>
              <a:rPr dirty="0"/>
              <a:t> </a:t>
            </a:r>
            <a:r>
              <a:rPr dirty="0" err="1"/>
              <a:t>siendo</a:t>
            </a:r>
            <a:r>
              <a:rPr dirty="0"/>
              <a:t> </a:t>
            </a:r>
            <a:r>
              <a:rPr dirty="0" err="1"/>
              <a:t>auditado</a:t>
            </a:r>
            <a:r>
              <a:rPr dirty="0"/>
              <a:t> para </a:t>
            </a:r>
            <a:r>
              <a:rPr dirty="0" err="1"/>
              <a:t>actualizaciones</a:t>
            </a:r>
            <a:r>
              <a:rPr dirty="0"/>
              <a:t>, el </a:t>
            </a:r>
            <a:r>
              <a:rPr dirty="0" err="1"/>
              <a:t>proceso</a:t>
            </a:r>
            <a:r>
              <a:rPr dirty="0"/>
              <a:t> </a:t>
            </a:r>
            <a:r>
              <a:rPr dirty="0" err="1"/>
              <a:t>comprueba</a:t>
            </a:r>
            <a:r>
              <a:rPr dirty="0"/>
              <a:t> </a:t>
            </a:r>
            <a:r>
              <a:rPr dirty="0" err="1"/>
              <a:t>si</a:t>
            </a:r>
            <a:r>
              <a:rPr dirty="0"/>
              <a:t> el </a:t>
            </a:r>
            <a:r>
              <a:rPr dirty="0" err="1"/>
              <a:t>objeto</a:t>
            </a:r>
            <a:r>
              <a:rPr dirty="0"/>
              <a:t> EMPLOYEE </a:t>
            </a:r>
            <a:r>
              <a:rPr dirty="0" err="1"/>
              <a:t>está</a:t>
            </a:r>
            <a:r>
              <a:rPr dirty="0"/>
              <a:t> </a:t>
            </a:r>
            <a:r>
              <a:rPr dirty="0" err="1"/>
              <a:t>siendo</a:t>
            </a:r>
            <a:r>
              <a:rPr dirty="0"/>
              <a:t> </a:t>
            </a:r>
            <a:r>
              <a:rPr dirty="0" err="1"/>
              <a:t>auditado</a:t>
            </a:r>
            <a:r>
              <a:rPr dirty="0"/>
              <a:t>. Si </a:t>
            </a:r>
            <a:r>
              <a:rPr dirty="0" err="1"/>
              <a:t>es</a:t>
            </a:r>
            <a:r>
              <a:rPr dirty="0"/>
              <a:t> </a:t>
            </a:r>
            <a:r>
              <a:rPr dirty="0" err="1"/>
              <a:t>así</a:t>
            </a:r>
            <a:r>
              <a:rPr dirty="0"/>
              <a:t>, el </a:t>
            </a:r>
            <a:r>
              <a:rPr dirty="0" err="1"/>
              <a:t>estado</a:t>
            </a:r>
            <a:r>
              <a:rPr dirty="0"/>
              <a:t> de la fila </a:t>
            </a:r>
            <a:r>
              <a:rPr dirty="0" err="1"/>
              <a:t>modificada</a:t>
            </a:r>
            <a:r>
              <a:rPr dirty="0"/>
              <a:t> se </a:t>
            </a:r>
            <a:r>
              <a:rPr dirty="0" err="1"/>
              <a:t>almacena</a:t>
            </a:r>
            <a:r>
              <a:rPr dirty="0"/>
              <a:t> </a:t>
            </a:r>
            <a:r>
              <a:rPr dirty="0" err="1"/>
              <a:t>en</a:t>
            </a:r>
            <a:r>
              <a:rPr dirty="0"/>
              <a:t> </a:t>
            </a:r>
            <a:r>
              <a:rPr dirty="0" err="1"/>
              <a:t>otra</a:t>
            </a:r>
            <a:r>
              <a:rPr dirty="0"/>
              <a:t> </a:t>
            </a:r>
            <a:r>
              <a:rPr dirty="0" err="1"/>
              <a:t>tabla</a:t>
            </a:r>
            <a:r>
              <a:rPr dirty="0"/>
              <a:t> o la </a:t>
            </a:r>
            <a:r>
              <a:rPr dirty="0" err="1"/>
              <a:t>acción</a:t>
            </a:r>
            <a:r>
              <a:rPr dirty="0"/>
              <a:t> se </a:t>
            </a:r>
            <a:r>
              <a:rPr dirty="0" err="1"/>
              <a:t>graba</a:t>
            </a:r>
            <a:r>
              <a:rPr dirty="0"/>
              <a:t> con </a:t>
            </a:r>
            <a:r>
              <a:rPr dirty="0" err="1"/>
              <a:t>los</a:t>
            </a:r>
            <a:r>
              <a:rPr dirty="0"/>
              <a:t> </a:t>
            </a:r>
            <a:r>
              <a:rPr dirty="0" err="1"/>
              <a:t>datos</a:t>
            </a:r>
            <a:r>
              <a:rPr dirty="0"/>
              <a:t> </a:t>
            </a:r>
            <a:r>
              <a:rPr dirty="0" err="1"/>
              <a:t>almacenados</a:t>
            </a:r>
            <a:r>
              <a:rPr dirty="0"/>
              <a:t>. Lo que se </a:t>
            </a:r>
            <a:r>
              <a:rPr dirty="0" err="1"/>
              <a:t>almacena</a:t>
            </a:r>
            <a:r>
              <a:rPr dirty="0"/>
              <a:t> </a:t>
            </a:r>
            <a:r>
              <a:rPr dirty="0" err="1"/>
              <a:t>depende</a:t>
            </a:r>
            <a:r>
              <a:rPr dirty="0"/>
              <a:t> de </a:t>
            </a:r>
            <a:r>
              <a:rPr dirty="0" err="1"/>
              <a:t>los</a:t>
            </a:r>
            <a:r>
              <a:rPr dirty="0"/>
              <a:t> </a:t>
            </a:r>
            <a:r>
              <a:rPr dirty="0" err="1"/>
              <a:t>requisitos</a:t>
            </a:r>
            <a:r>
              <a:rPr dirty="0"/>
              <a:t> de </a:t>
            </a:r>
            <a:r>
              <a:rPr dirty="0" err="1"/>
              <a:t>auditoría</a:t>
            </a:r>
            <a:r>
              <a:rPr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625" y="0"/>
            <a:ext cx="10018713" cy="1752599"/>
          </a:xfrm>
        </p:spPr>
        <p:txBody>
          <a:bodyPr/>
          <a:lstStyle/>
          <a:p>
            <a:r>
              <a:rPr lang="x-none" altLang="es-CO" dirty="0"/>
              <a:t>Auditor</a:t>
            </a:r>
            <a:r>
              <a:rPr lang="es-CO" altLang="es-CO" dirty="0"/>
              <a:t>í</a:t>
            </a:r>
            <a:r>
              <a:rPr lang="x-none" altLang="es-CO" dirty="0"/>
              <a:t>a - </a:t>
            </a:r>
            <a:r>
              <a:rPr lang="x-none" altLang="es-CO" dirty="0">
                <a:sym typeface="+mn-ea"/>
              </a:rPr>
              <a:t>Auditor</a:t>
            </a:r>
            <a:r>
              <a:rPr lang="es-CO" altLang="es-CO" dirty="0">
                <a:sym typeface="+mn-ea"/>
              </a:rPr>
              <a:t>í</a:t>
            </a:r>
            <a:r>
              <a:rPr lang="x-none" altLang="es-CO" dirty="0">
                <a:sym typeface="+mn-ea"/>
              </a:rPr>
              <a:t>a Simple</a:t>
            </a:r>
            <a:endParaRPr lang="x-none" altLang="es-CO" dirty="0"/>
          </a:p>
        </p:txBody>
      </p:sp>
      <p:pic>
        <p:nvPicPr>
          <p:cNvPr id="4" name="Content Placeholder 3"/>
          <p:cNvPicPr>
            <a:picLocks noGrp="1" noChangeAspect="1"/>
          </p:cNvPicPr>
          <p:nvPr>
            <p:ph idx="1"/>
          </p:nvPr>
        </p:nvPicPr>
        <p:blipFill>
          <a:blip r:embed="rId2"/>
          <a:stretch>
            <a:fillRect/>
          </a:stretch>
        </p:blipFill>
        <p:spPr>
          <a:xfrm>
            <a:off x="3474720" y="1685925"/>
            <a:ext cx="5978525" cy="43516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737" y="101338"/>
            <a:ext cx="10018713" cy="1752599"/>
          </a:xfrm>
        </p:spPr>
        <p:txBody>
          <a:bodyPr/>
          <a:lstStyle/>
          <a:p>
            <a:r>
              <a:rPr lang="x-none" altLang="es-CO" dirty="0"/>
              <a:t>Auditor</a:t>
            </a:r>
            <a:r>
              <a:rPr lang="es-CO" altLang="es-CO" dirty="0"/>
              <a:t>í</a:t>
            </a:r>
            <a:r>
              <a:rPr lang="x-none" altLang="es-CO" dirty="0"/>
              <a:t>a - </a:t>
            </a:r>
            <a:r>
              <a:rPr lang="x-none" altLang="es-CO" dirty="0">
                <a:sym typeface="+mn-ea"/>
              </a:rPr>
              <a:t>Auditor</a:t>
            </a:r>
            <a:r>
              <a:rPr lang="es-CO" altLang="es-CO" dirty="0">
                <a:sym typeface="+mn-ea"/>
              </a:rPr>
              <a:t>í</a:t>
            </a:r>
            <a:r>
              <a:rPr lang="x-none" altLang="es-CO" dirty="0">
                <a:sym typeface="+mn-ea"/>
              </a:rPr>
              <a:t>a Simple 2</a:t>
            </a:r>
            <a:endParaRPr lang="x-none" altLang="es-CO" dirty="0"/>
          </a:p>
        </p:txBody>
      </p:sp>
      <p:pic>
        <p:nvPicPr>
          <p:cNvPr id="5" name="Content Placeholder 4"/>
          <p:cNvPicPr>
            <a:picLocks noGrp="1" noChangeAspect="1"/>
          </p:cNvPicPr>
          <p:nvPr>
            <p:ph idx="1"/>
          </p:nvPr>
        </p:nvPicPr>
        <p:blipFill>
          <a:blip r:embed="rId2"/>
          <a:stretch>
            <a:fillRect/>
          </a:stretch>
        </p:blipFill>
        <p:spPr>
          <a:xfrm>
            <a:off x="3582035" y="1584325"/>
            <a:ext cx="5661660" cy="43516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006" y="82485"/>
            <a:ext cx="10018713" cy="1752599"/>
          </a:xfrm>
        </p:spPr>
        <p:txBody>
          <a:bodyPr/>
          <a:lstStyle/>
          <a:p>
            <a:r>
              <a:rPr lang="x-none" altLang="es-CO" dirty="0"/>
              <a:t>Auditor</a:t>
            </a:r>
            <a:r>
              <a:rPr lang="es-CO" altLang="es-CO" dirty="0"/>
              <a:t>í</a:t>
            </a:r>
            <a:r>
              <a:rPr lang="x-none" altLang="es-CO" dirty="0"/>
              <a:t>a - </a:t>
            </a:r>
            <a:r>
              <a:rPr lang="x-none" altLang="es-CO" dirty="0">
                <a:sym typeface="+mn-ea"/>
              </a:rPr>
              <a:t>Auditor</a:t>
            </a:r>
            <a:r>
              <a:rPr lang="es-CO" altLang="es-CO" dirty="0">
                <a:sym typeface="+mn-ea"/>
              </a:rPr>
              <a:t>í</a:t>
            </a:r>
            <a:r>
              <a:rPr lang="x-none" altLang="es-CO" dirty="0">
                <a:sym typeface="+mn-ea"/>
              </a:rPr>
              <a:t>a Avanzada</a:t>
            </a:r>
            <a:endParaRPr lang="x-none" altLang="es-CO" dirty="0"/>
          </a:p>
        </p:txBody>
      </p:sp>
      <p:pic>
        <p:nvPicPr>
          <p:cNvPr id="7" name="Content Placeholder 6"/>
          <p:cNvPicPr>
            <a:picLocks noGrp="1" noChangeAspect="1"/>
          </p:cNvPicPr>
          <p:nvPr>
            <p:ph idx="1"/>
          </p:nvPr>
        </p:nvPicPr>
        <p:blipFill>
          <a:blip r:embed="rId2"/>
          <a:stretch>
            <a:fillRect/>
          </a:stretch>
        </p:blipFill>
        <p:spPr>
          <a:xfrm>
            <a:off x="3160408" y="1835084"/>
            <a:ext cx="7908983" cy="441878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445" y="186180"/>
            <a:ext cx="10018713" cy="954464"/>
          </a:xfrm>
        </p:spPr>
        <p:txBody>
          <a:bodyPr/>
          <a:lstStyle/>
          <a:p>
            <a:r>
              <a:rPr lang="x-none" altLang="es-CO" dirty="0"/>
              <a:t>Auditor</a:t>
            </a:r>
            <a:r>
              <a:rPr lang="es-CO" altLang="es-CO" dirty="0"/>
              <a:t>í</a:t>
            </a:r>
            <a:r>
              <a:rPr lang="x-none" altLang="es-CO" dirty="0"/>
              <a:t>a - </a:t>
            </a:r>
            <a:r>
              <a:rPr lang="x-none" altLang="es-CO" dirty="0">
                <a:sym typeface="+mn-ea"/>
              </a:rPr>
              <a:t>Auditor</a:t>
            </a:r>
            <a:r>
              <a:rPr lang="es-CO" altLang="es-CO" dirty="0">
                <a:sym typeface="+mn-ea"/>
              </a:rPr>
              <a:t>í</a:t>
            </a:r>
            <a:r>
              <a:rPr lang="x-none" altLang="es-CO" dirty="0">
                <a:sym typeface="+mn-ea"/>
              </a:rPr>
              <a:t>a Avanzada</a:t>
            </a:r>
            <a:endParaRPr lang="x-none" altLang="es-CO" dirty="0"/>
          </a:p>
        </p:txBody>
      </p:sp>
      <p:pic>
        <p:nvPicPr>
          <p:cNvPr id="4" name="Content Placeholder 3"/>
          <p:cNvPicPr>
            <a:picLocks noGrp="1" noChangeAspect="1"/>
          </p:cNvPicPr>
          <p:nvPr>
            <p:ph idx="1"/>
          </p:nvPr>
        </p:nvPicPr>
        <p:blipFill>
          <a:blip r:embed="rId2"/>
          <a:stretch>
            <a:fillRect/>
          </a:stretch>
        </p:blipFill>
        <p:spPr>
          <a:xfrm>
            <a:off x="2945431" y="1140644"/>
            <a:ext cx="7190740" cy="53333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165" y="129619"/>
            <a:ext cx="10018713" cy="1752599"/>
          </a:xfrm>
        </p:spPr>
        <p:txBody>
          <a:bodyPr/>
          <a:lstStyle/>
          <a:p>
            <a:r>
              <a:rPr lang="x-none" altLang="es-CO" dirty="0"/>
              <a:t>Auditor</a:t>
            </a:r>
            <a:r>
              <a:rPr lang="es-CO" altLang="es-CO" dirty="0"/>
              <a:t>í</a:t>
            </a:r>
            <a:r>
              <a:rPr lang="x-none" altLang="es-CO" dirty="0"/>
              <a:t>a - </a:t>
            </a:r>
            <a:r>
              <a:rPr lang="x-none" altLang="es-CO" dirty="0">
                <a:sym typeface="+mn-ea"/>
              </a:rPr>
              <a:t>Datos Hist</a:t>
            </a:r>
            <a:r>
              <a:rPr lang="es-CO" altLang="es-CO" dirty="0">
                <a:sym typeface="+mn-ea"/>
              </a:rPr>
              <a:t>ó</a:t>
            </a:r>
            <a:r>
              <a:rPr lang="x-none" altLang="es-CO" dirty="0">
                <a:sym typeface="+mn-ea"/>
              </a:rPr>
              <a:t>ricos</a:t>
            </a:r>
            <a:endParaRPr lang="x-none" altLang="es-CO" dirty="0"/>
          </a:p>
        </p:txBody>
      </p:sp>
      <p:pic>
        <p:nvPicPr>
          <p:cNvPr id="5" name="Content Placeholder 4"/>
          <p:cNvPicPr>
            <a:picLocks noGrp="1" noChangeAspect="1"/>
          </p:cNvPicPr>
          <p:nvPr>
            <p:ph idx="1"/>
          </p:nvPr>
        </p:nvPicPr>
        <p:blipFill>
          <a:blip r:embed="rId2"/>
          <a:stretch>
            <a:fillRect/>
          </a:stretch>
        </p:blipFill>
        <p:spPr>
          <a:xfrm>
            <a:off x="1696720" y="1582420"/>
            <a:ext cx="9274810" cy="45999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431277"/>
            <a:ext cx="10018713" cy="1752599"/>
          </a:xfrm>
        </p:spPr>
        <p:txBody>
          <a:bodyPr>
            <a:normAutofit/>
          </a:bodyPr>
          <a:lstStyle/>
          <a:p>
            <a:r>
              <a:rPr lang="x-none" altLang="es-CO" dirty="0"/>
              <a:t>Auditor</a:t>
            </a:r>
            <a:r>
              <a:rPr lang="es-CO" altLang="es-CO" dirty="0"/>
              <a:t>í</a:t>
            </a:r>
            <a:r>
              <a:rPr lang="x-none" altLang="es-CO" dirty="0"/>
              <a:t>a - Auditor</a:t>
            </a:r>
            <a:r>
              <a:rPr lang="es-CO" altLang="es-CO" dirty="0"/>
              <a:t>í</a:t>
            </a:r>
            <a:r>
              <a:rPr lang="x-none" altLang="es-CO" dirty="0"/>
              <a:t>a de Acciones de Aplicaciones</a:t>
            </a:r>
          </a:p>
        </p:txBody>
      </p:sp>
      <p:pic>
        <p:nvPicPr>
          <p:cNvPr id="4" name="Content Placeholder 3"/>
          <p:cNvPicPr>
            <a:picLocks noGrp="1" noChangeAspect="1"/>
          </p:cNvPicPr>
          <p:nvPr>
            <p:ph idx="1"/>
          </p:nvPr>
        </p:nvPicPr>
        <p:blipFill>
          <a:blip r:embed="rId2"/>
          <a:stretch>
            <a:fillRect/>
          </a:stretch>
        </p:blipFill>
        <p:spPr>
          <a:xfrm>
            <a:off x="254524" y="1926354"/>
            <a:ext cx="11709852" cy="36417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483" y="0"/>
            <a:ext cx="10018713" cy="1752599"/>
          </a:xfrm>
        </p:spPr>
        <p:txBody>
          <a:bodyPr/>
          <a:lstStyle/>
          <a:p>
            <a:r>
              <a:rPr lang="x-none" altLang="es-CO" dirty="0"/>
              <a:t>Introducción</a:t>
            </a:r>
          </a:p>
        </p:txBody>
      </p:sp>
      <p:sp>
        <p:nvSpPr>
          <p:cNvPr id="3" name="Content Placeholder 2"/>
          <p:cNvSpPr>
            <a:spLocks noGrp="1"/>
          </p:cNvSpPr>
          <p:nvPr>
            <p:ph idx="1"/>
          </p:nvPr>
        </p:nvSpPr>
        <p:spPr>
          <a:xfrm>
            <a:off x="1211580" y="1519078"/>
            <a:ext cx="5067935" cy="4351655"/>
          </a:xfrm>
        </p:spPr>
        <p:txBody>
          <a:bodyPr>
            <a:normAutofit/>
          </a:bodyPr>
          <a:lstStyle/>
          <a:p>
            <a:pPr algn="just"/>
            <a:r>
              <a:rPr lang="x-none" sz="1800" dirty="0">
                <a:latin typeface="Verdana" charset="0"/>
              </a:rPr>
              <a:t>O</a:t>
            </a:r>
            <a:r>
              <a:rPr sz="1800" dirty="0" err="1">
                <a:latin typeface="Verdana" charset="0"/>
              </a:rPr>
              <a:t>tro</a:t>
            </a:r>
            <a:r>
              <a:rPr sz="1800" dirty="0">
                <a:latin typeface="Verdana" charset="0"/>
              </a:rPr>
              <a:t> </a:t>
            </a:r>
            <a:r>
              <a:rPr sz="1800" dirty="0" err="1">
                <a:latin typeface="Verdana" charset="0"/>
              </a:rPr>
              <a:t>aspecto</a:t>
            </a:r>
            <a:r>
              <a:rPr sz="1800" dirty="0">
                <a:latin typeface="Verdana" charset="0"/>
              </a:rPr>
              <a:t> clave de la </a:t>
            </a:r>
            <a:r>
              <a:rPr sz="1800" dirty="0" err="1">
                <a:latin typeface="Verdana" charset="0"/>
              </a:rPr>
              <a:t>confidencialidad</a:t>
            </a:r>
            <a:r>
              <a:rPr sz="1800" dirty="0">
                <a:latin typeface="Verdana" charset="0"/>
              </a:rPr>
              <a:t>, </a:t>
            </a:r>
            <a:r>
              <a:rPr sz="1800" dirty="0" err="1">
                <a:latin typeface="Verdana" charset="0"/>
              </a:rPr>
              <a:t>integridad</a:t>
            </a:r>
            <a:r>
              <a:rPr sz="1800" dirty="0">
                <a:latin typeface="Verdana" charset="0"/>
              </a:rPr>
              <a:t> y </a:t>
            </a:r>
            <a:r>
              <a:rPr sz="1800" dirty="0" err="1">
                <a:latin typeface="Verdana" charset="0"/>
              </a:rPr>
              <a:t>accesibilidad</a:t>
            </a:r>
            <a:r>
              <a:rPr sz="1800" dirty="0">
                <a:latin typeface="Verdana" charset="0"/>
              </a:rPr>
              <a:t> de </a:t>
            </a:r>
            <a:r>
              <a:rPr sz="1800" dirty="0" err="1">
                <a:latin typeface="Verdana" charset="0"/>
              </a:rPr>
              <a:t>los</a:t>
            </a:r>
            <a:r>
              <a:rPr sz="1800" dirty="0">
                <a:latin typeface="Verdana" charset="0"/>
              </a:rPr>
              <a:t> </a:t>
            </a:r>
            <a:r>
              <a:rPr sz="1800" dirty="0" err="1">
                <a:latin typeface="Verdana" charset="0"/>
              </a:rPr>
              <a:t>datos</a:t>
            </a:r>
            <a:r>
              <a:rPr sz="1800" dirty="0">
                <a:latin typeface="Verdana" charset="0"/>
              </a:rPr>
              <a:t> </a:t>
            </a:r>
            <a:r>
              <a:rPr lang="x-none" sz="1800" dirty="0">
                <a:latin typeface="Verdana" charset="0"/>
              </a:rPr>
              <a:t>es la </a:t>
            </a:r>
            <a:r>
              <a:rPr sz="1800" dirty="0" err="1">
                <a:latin typeface="Verdana" charset="0"/>
              </a:rPr>
              <a:t>auditoría</a:t>
            </a:r>
            <a:r>
              <a:rPr sz="1800" dirty="0">
                <a:latin typeface="Verdana" charset="0"/>
              </a:rPr>
              <a:t> de la base de </a:t>
            </a:r>
            <a:r>
              <a:rPr sz="1800" dirty="0" err="1">
                <a:latin typeface="Verdana" charset="0"/>
              </a:rPr>
              <a:t>datos</a:t>
            </a:r>
            <a:r>
              <a:rPr lang="x-none" sz="1800" dirty="0">
                <a:latin typeface="Verdana" charset="0"/>
              </a:rPr>
              <a:t>.</a:t>
            </a:r>
          </a:p>
          <a:p>
            <a:pPr algn="just"/>
            <a:r>
              <a:rPr sz="1800" dirty="0">
                <a:latin typeface="Verdana" charset="0"/>
              </a:rPr>
              <a:t>Los dos </a:t>
            </a:r>
            <a:r>
              <a:rPr sz="1800" dirty="0" err="1">
                <a:latin typeface="Verdana" charset="0"/>
              </a:rPr>
              <a:t>conceptos</a:t>
            </a:r>
            <a:r>
              <a:rPr sz="1800" dirty="0">
                <a:latin typeface="Verdana" charset="0"/>
              </a:rPr>
              <a:t> </a:t>
            </a:r>
            <a:r>
              <a:rPr lang="x-none" sz="1800" dirty="0">
                <a:latin typeface="Verdana" charset="0"/>
              </a:rPr>
              <a:t>(Seguridad y Aditoria)</a:t>
            </a:r>
            <a:r>
              <a:rPr sz="1800" dirty="0">
                <a:latin typeface="Verdana" charset="0"/>
              </a:rPr>
              <a:t> son inseparables. </a:t>
            </a:r>
          </a:p>
          <a:p>
            <a:pPr algn="just"/>
            <a:r>
              <a:rPr sz="1800" dirty="0" err="1">
                <a:latin typeface="Verdana" charset="0"/>
              </a:rPr>
              <a:t>Proteg</a:t>
            </a:r>
            <a:r>
              <a:rPr lang="x-none" sz="1800" dirty="0">
                <a:latin typeface="Verdana" charset="0"/>
              </a:rPr>
              <a:t>a</a:t>
            </a:r>
            <a:r>
              <a:rPr sz="1800" dirty="0">
                <a:latin typeface="Verdana" charset="0"/>
              </a:rPr>
              <a:t> </a:t>
            </a:r>
            <a:r>
              <a:rPr sz="1800" dirty="0" err="1">
                <a:latin typeface="Verdana" charset="0"/>
              </a:rPr>
              <a:t>sus</a:t>
            </a:r>
            <a:r>
              <a:rPr sz="1800" dirty="0">
                <a:latin typeface="Verdana" charset="0"/>
              </a:rPr>
              <a:t> </a:t>
            </a:r>
            <a:r>
              <a:rPr sz="1800" dirty="0" err="1">
                <a:latin typeface="Verdana" charset="0"/>
              </a:rPr>
              <a:t>datos</a:t>
            </a:r>
            <a:r>
              <a:rPr sz="1800" dirty="0">
                <a:latin typeface="Verdana" charset="0"/>
              </a:rPr>
              <a:t> </a:t>
            </a:r>
            <a:r>
              <a:rPr sz="1800" dirty="0" err="1">
                <a:latin typeface="Verdana" charset="0"/>
              </a:rPr>
              <a:t>mediante</a:t>
            </a:r>
            <a:r>
              <a:rPr sz="1800" dirty="0">
                <a:latin typeface="Verdana" charset="0"/>
              </a:rPr>
              <a:t> la </a:t>
            </a:r>
            <a:r>
              <a:rPr sz="1800" dirty="0" err="1">
                <a:latin typeface="Verdana" charset="0"/>
              </a:rPr>
              <a:t>aplicación</a:t>
            </a:r>
            <a:r>
              <a:rPr sz="1800" dirty="0">
                <a:latin typeface="Verdana" charset="0"/>
              </a:rPr>
              <a:t> de </a:t>
            </a:r>
            <a:r>
              <a:rPr sz="1800" dirty="0" err="1">
                <a:latin typeface="Verdana" charset="0"/>
              </a:rPr>
              <a:t>seguridad</a:t>
            </a:r>
            <a:r>
              <a:rPr sz="1800" dirty="0">
                <a:latin typeface="Verdana" charset="0"/>
              </a:rPr>
              <a:t> de la base de </a:t>
            </a:r>
            <a:r>
              <a:rPr sz="1800" dirty="0" err="1">
                <a:latin typeface="Verdana" charset="0"/>
              </a:rPr>
              <a:t>datos</a:t>
            </a:r>
            <a:r>
              <a:rPr sz="1800" dirty="0">
                <a:latin typeface="Verdana" charset="0"/>
              </a:rPr>
              <a:t> y </a:t>
            </a:r>
            <a:r>
              <a:rPr sz="1800" dirty="0" err="1">
                <a:latin typeface="Verdana" charset="0"/>
              </a:rPr>
              <a:t>garantiza</a:t>
            </a:r>
            <a:r>
              <a:rPr sz="1800" dirty="0">
                <a:latin typeface="Verdana" charset="0"/>
              </a:rPr>
              <a:t> que </a:t>
            </a:r>
            <a:r>
              <a:rPr sz="1800" dirty="0" err="1">
                <a:latin typeface="Verdana" charset="0"/>
              </a:rPr>
              <a:t>los</a:t>
            </a:r>
            <a:r>
              <a:rPr sz="1800" dirty="0">
                <a:latin typeface="Verdana" charset="0"/>
              </a:rPr>
              <a:t> </a:t>
            </a:r>
            <a:r>
              <a:rPr sz="1800" dirty="0" err="1">
                <a:latin typeface="Verdana" charset="0"/>
              </a:rPr>
              <a:t>datos</a:t>
            </a:r>
            <a:r>
              <a:rPr sz="1800" dirty="0">
                <a:latin typeface="Verdana" charset="0"/>
              </a:rPr>
              <a:t> </a:t>
            </a:r>
            <a:r>
              <a:rPr sz="1800" dirty="0" err="1">
                <a:latin typeface="Verdana" charset="0"/>
              </a:rPr>
              <a:t>estén</a:t>
            </a:r>
            <a:r>
              <a:rPr sz="1800" dirty="0">
                <a:latin typeface="Verdana" charset="0"/>
              </a:rPr>
              <a:t> </a:t>
            </a:r>
            <a:r>
              <a:rPr sz="1800" dirty="0" err="1">
                <a:latin typeface="Verdana" charset="0"/>
              </a:rPr>
              <a:t>bien</a:t>
            </a:r>
            <a:r>
              <a:rPr sz="1800" dirty="0">
                <a:latin typeface="Verdana" charset="0"/>
              </a:rPr>
              <a:t> </a:t>
            </a:r>
            <a:r>
              <a:rPr sz="1800" dirty="0" err="1">
                <a:latin typeface="Verdana" charset="0"/>
              </a:rPr>
              <a:t>guardados</a:t>
            </a:r>
            <a:r>
              <a:rPr sz="1800" dirty="0">
                <a:latin typeface="Verdana" charset="0"/>
              </a:rPr>
              <a:t> a </a:t>
            </a:r>
            <a:r>
              <a:rPr sz="1800" dirty="0" err="1">
                <a:latin typeface="Verdana" charset="0"/>
              </a:rPr>
              <a:t>través</a:t>
            </a:r>
            <a:r>
              <a:rPr sz="1800" dirty="0">
                <a:latin typeface="Verdana" charset="0"/>
              </a:rPr>
              <a:t> de la </a:t>
            </a:r>
            <a:r>
              <a:rPr sz="1800" dirty="0" err="1">
                <a:latin typeface="Verdana" charset="0"/>
              </a:rPr>
              <a:t>auditoría</a:t>
            </a:r>
            <a:r>
              <a:rPr sz="1800" dirty="0">
                <a:latin typeface="Verdana" charset="0"/>
              </a:rPr>
              <a:t> de la base de </a:t>
            </a:r>
            <a:r>
              <a:rPr sz="1800" dirty="0" err="1">
                <a:latin typeface="Verdana" charset="0"/>
              </a:rPr>
              <a:t>datos</a:t>
            </a:r>
            <a:r>
              <a:rPr sz="1800" dirty="0">
                <a:latin typeface="Verdana" charset="0"/>
              </a:rPr>
              <a:t>. </a:t>
            </a:r>
          </a:p>
          <a:p>
            <a:pPr algn="just"/>
            <a:r>
              <a:rPr sz="1800" dirty="0">
                <a:latin typeface="Verdana" charset="0"/>
              </a:rPr>
              <a:t>La </a:t>
            </a:r>
            <a:r>
              <a:rPr sz="1800" dirty="0" err="1">
                <a:latin typeface="Verdana" charset="0"/>
              </a:rPr>
              <a:t>seguridad</a:t>
            </a:r>
            <a:r>
              <a:rPr sz="1800" dirty="0">
                <a:latin typeface="Verdana" charset="0"/>
              </a:rPr>
              <a:t> de la base de </a:t>
            </a:r>
            <a:r>
              <a:rPr sz="1800" dirty="0" err="1">
                <a:latin typeface="Verdana" charset="0"/>
              </a:rPr>
              <a:t>datos</a:t>
            </a:r>
            <a:r>
              <a:rPr sz="1800" dirty="0">
                <a:latin typeface="Verdana" charset="0"/>
              </a:rPr>
              <a:t> no </a:t>
            </a:r>
            <a:r>
              <a:rPr sz="1800" dirty="0" err="1">
                <a:latin typeface="Verdana" charset="0"/>
              </a:rPr>
              <a:t>es</a:t>
            </a:r>
            <a:r>
              <a:rPr sz="1800" dirty="0">
                <a:latin typeface="Verdana" charset="0"/>
              </a:rPr>
              <a:t> </a:t>
            </a:r>
            <a:r>
              <a:rPr sz="1800" dirty="0" err="1">
                <a:latin typeface="Verdana" charset="0"/>
              </a:rPr>
              <a:t>efectiva</a:t>
            </a:r>
            <a:r>
              <a:rPr sz="1800" dirty="0">
                <a:latin typeface="Verdana" charset="0"/>
              </a:rPr>
              <a:t> sin la </a:t>
            </a:r>
            <a:r>
              <a:rPr sz="1800" dirty="0" err="1">
                <a:latin typeface="Verdana" charset="0"/>
              </a:rPr>
              <a:t>auditoría</a:t>
            </a:r>
            <a:r>
              <a:rPr sz="1800" dirty="0">
                <a:latin typeface="Verdana" charset="0"/>
              </a:rPr>
              <a:t> de la base de </a:t>
            </a:r>
            <a:r>
              <a:rPr sz="1800" dirty="0" err="1">
                <a:latin typeface="Verdana" charset="0"/>
              </a:rPr>
              <a:t>datos</a:t>
            </a:r>
            <a:r>
              <a:rPr sz="1800" dirty="0">
                <a:latin typeface="Verdana" charset="0"/>
              </a:rPr>
              <a:t> y </a:t>
            </a:r>
            <a:r>
              <a:rPr sz="1800" dirty="0" err="1">
                <a:latin typeface="Verdana" charset="0"/>
              </a:rPr>
              <a:t>viceversa</a:t>
            </a:r>
            <a:r>
              <a:rPr sz="1800" dirty="0">
                <a:latin typeface="Verdana" charset="0"/>
              </a:rPr>
              <a:t>. </a:t>
            </a:r>
          </a:p>
        </p:txBody>
      </p:sp>
      <p:pic>
        <p:nvPicPr>
          <p:cNvPr id="4" name="Content Placeholder 3"/>
          <p:cNvPicPr>
            <a:picLocks noChangeAspect="1"/>
          </p:cNvPicPr>
          <p:nvPr/>
        </p:nvPicPr>
        <p:blipFill>
          <a:blip r:embed="rId2"/>
          <a:stretch>
            <a:fillRect/>
          </a:stretch>
        </p:blipFill>
        <p:spPr>
          <a:xfrm>
            <a:off x="6433424" y="1284106"/>
            <a:ext cx="5656651" cy="504426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AD30037-67ED-4367-9BE0-45787510BF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Resultado de imagen para software">
            <a:extLst>
              <a:ext uri="{FF2B5EF4-FFF2-40B4-BE49-F238E27FC236}">
                <a16:creationId xmlns:a16="http://schemas.microsoft.com/office/drawing/2014/main" id="{74FDCA70-BF40-4ED9-9BD6-81AF09B411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04" b="1968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a:extLst>
              <a:ext uri="{FF2B5EF4-FFF2-40B4-BE49-F238E27FC236}">
                <a16:creationId xmlns:a16="http://schemas.microsoft.com/office/drawing/2014/main" id="{AAAE29C6-F6DD-4D29-805A-6C214EA9C0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50841A4E-5BC1-44B4-83CF-D524E8AEAD6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76" name="Freeform 6">
              <a:extLst>
                <a:ext uri="{FF2B5EF4-FFF2-40B4-BE49-F238E27FC236}">
                  <a16:creationId xmlns:a16="http://schemas.microsoft.com/office/drawing/2014/main" id="{BF371BCC-8954-44E2-8C4F-29DC188727AC}"/>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CD3505BE-B420-41C5-BE34-3E7652D37A5F}"/>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4B68A05B-A78B-4D59-8CF9-1900731A2188}"/>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a:extLst>
                <a:ext uri="{FF2B5EF4-FFF2-40B4-BE49-F238E27FC236}">
                  <a16:creationId xmlns:a16="http://schemas.microsoft.com/office/drawing/2014/main" id="{84D57A01-C112-4FF2-B5ED-0B762AAD9CE2}"/>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6CCCCDF1-5D4F-4CA1-8400-DFBB96BB011D}"/>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20A090B2-5344-43CD-BC70-A6D44F15E800}"/>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685800" y="685800"/>
            <a:ext cx="7391400" cy="1176867"/>
          </a:xfrm>
        </p:spPr>
        <p:txBody>
          <a:bodyPr>
            <a:normAutofit/>
          </a:bodyPr>
          <a:lstStyle/>
          <a:p>
            <a:r>
              <a:rPr lang="x-none" altLang="es-CO">
                <a:solidFill>
                  <a:schemeClr val="bg1"/>
                </a:solidFill>
              </a:rPr>
              <a:t>Resumen</a:t>
            </a:r>
          </a:p>
        </p:txBody>
      </p:sp>
      <p:sp>
        <p:nvSpPr>
          <p:cNvPr id="5" name="Content Placeholder 4"/>
          <p:cNvSpPr>
            <a:spLocks noGrp="1"/>
          </p:cNvSpPr>
          <p:nvPr>
            <p:ph idx="1"/>
          </p:nvPr>
        </p:nvSpPr>
        <p:spPr>
          <a:xfrm>
            <a:off x="685799" y="1888067"/>
            <a:ext cx="7391401" cy="3970866"/>
          </a:xfrm>
        </p:spPr>
        <p:txBody>
          <a:bodyPr>
            <a:normAutofit/>
          </a:bodyPr>
          <a:lstStyle/>
          <a:p>
            <a:pPr algn="just">
              <a:lnSpc>
                <a:spcPct val="90000"/>
              </a:lnSpc>
            </a:pPr>
            <a:r>
              <a:rPr lang="es-CO" sz="2000" dirty="0">
                <a:solidFill>
                  <a:schemeClr val="bg1"/>
                </a:solidFill>
              </a:rPr>
              <a:t>Una auditoría examina, verifica y valida que los documentos, procedimientos, procesos, operaciones, sistemas y otras actividades cumplen con los objetivos originales.</a:t>
            </a:r>
          </a:p>
          <a:p>
            <a:pPr algn="just">
              <a:lnSpc>
                <a:spcPct val="90000"/>
              </a:lnSpc>
            </a:pPr>
            <a:r>
              <a:rPr lang="es-CO" sz="2000" dirty="0">
                <a:solidFill>
                  <a:schemeClr val="bg1"/>
                </a:solidFill>
              </a:rPr>
              <a:t>Las actividades de auditoría se realizan como parte de una auditoría. Las actividades pueden considerarse como responsabilidades de un auditor e incorporadas a las políticas de auditoría.</a:t>
            </a:r>
          </a:p>
          <a:p>
            <a:pPr algn="just">
              <a:lnSpc>
                <a:spcPct val="90000"/>
              </a:lnSpc>
            </a:pPr>
            <a:r>
              <a:rPr lang="es-CO" sz="2000" dirty="0">
                <a:solidFill>
                  <a:schemeClr val="bg1"/>
                </a:solidFill>
              </a:rPr>
              <a:t>El entorno de auditoría consiste en objetivos, procedimientos, personas y entidades auditadas.</a:t>
            </a:r>
          </a:p>
          <a:p>
            <a:pPr algn="just">
              <a:lnSpc>
                <a:spcPct val="90000"/>
              </a:lnSpc>
            </a:pPr>
            <a:r>
              <a:rPr lang="es-CO" sz="2000" dirty="0">
                <a:solidFill>
                  <a:schemeClr val="bg1"/>
                </a:solidFill>
              </a:rPr>
              <a:t>El entorno de auditoría de la base de datos consiste en objetivos, procedimientos, personas, entidades auditadas y bases de datos.</a:t>
            </a:r>
          </a:p>
          <a:p>
            <a:pPr marL="0" indent="0">
              <a:lnSpc>
                <a:spcPct val="90000"/>
              </a:lnSpc>
              <a:buNone/>
            </a:pPr>
            <a:endParaRPr lang="es-CO" sz="2000" dirty="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AD30037-67ED-4367-9BE0-45787510BF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Resultado de imagen para software">
            <a:extLst>
              <a:ext uri="{FF2B5EF4-FFF2-40B4-BE49-F238E27FC236}">
                <a16:creationId xmlns:a16="http://schemas.microsoft.com/office/drawing/2014/main" id="{E7A7755B-53F8-401A-B097-4B252593A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04" b="1968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a:extLst>
              <a:ext uri="{FF2B5EF4-FFF2-40B4-BE49-F238E27FC236}">
                <a16:creationId xmlns:a16="http://schemas.microsoft.com/office/drawing/2014/main" id="{AAAE29C6-F6DD-4D29-805A-6C214EA9C0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50841A4E-5BC1-44B4-83CF-D524E8AEAD6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76" name="Freeform 6">
              <a:extLst>
                <a:ext uri="{FF2B5EF4-FFF2-40B4-BE49-F238E27FC236}">
                  <a16:creationId xmlns:a16="http://schemas.microsoft.com/office/drawing/2014/main" id="{BF371BCC-8954-44E2-8C4F-29DC188727AC}"/>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CD3505BE-B420-41C5-BE34-3E7652D37A5F}"/>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4B68A05B-A78B-4D59-8CF9-1900731A2188}"/>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a:extLst>
                <a:ext uri="{FF2B5EF4-FFF2-40B4-BE49-F238E27FC236}">
                  <a16:creationId xmlns:a16="http://schemas.microsoft.com/office/drawing/2014/main" id="{84D57A01-C112-4FF2-B5ED-0B762AAD9CE2}"/>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6CCCCDF1-5D4F-4CA1-8400-DFBB96BB011D}"/>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20A090B2-5344-43CD-BC70-A6D44F15E800}"/>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685800" y="685800"/>
            <a:ext cx="7391400" cy="1176867"/>
          </a:xfrm>
        </p:spPr>
        <p:txBody>
          <a:bodyPr>
            <a:normAutofit/>
          </a:bodyPr>
          <a:lstStyle/>
          <a:p>
            <a:r>
              <a:rPr lang="x-none" altLang="es-CO">
                <a:solidFill>
                  <a:schemeClr val="bg1"/>
                </a:solidFill>
              </a:rPr>
              <a:t>Resumen</a:t>
            </a:r>
          </a:p>
        </p:txBody>
      </p:sp>
      <p:sp>
        <p:nvSpPr>
          <p:cNvPr id="5" name="Content Placeholder 4"/>
          <p:cNvSpPr>
            <a:spLocks noGrp="1"/>
          </p:cNvSpPr>
          <p:nvPr>
            <p:ph idx="1"/>
          </p:nvPr>
        </p:nvSpPr>
        <p:spPr>
          <a:xfrm>
            <a:off x="685799" y="1888067"/>
            <a:ext cx="7391401" cy="3970866"/>
          </a:xfrm>
        </p:spPr>
        <p:txBody>
          <a:bodyPr>
            <a:normAutofit/>
          </a:bodyPr>
          <a:lstStyle/>
          <a:p>
            <a:pPr algn="just">
              <a:lnSpc>
                <a:spcPct val="90000"/>
              </a:lnSpc>
            </a:pPr>
            <a:r>
              <a:rPr lang="es-CO" sz="2000" dirty="0">
                <a:solidFill>
                  <a:schemeClr val="bg1"/>
                </a:solidFill>
              </a:rPr>
              <a:t>El propósito de un proceso de auditoría es asegurarse de que el sistema funciona y cumple con las políticas, normas, reglamentos y leyes establecidos por la organización, la industria o el gobierno.</a:t>
            </a:r>
          </a:p>
          <a:p>
            <a:pPr algn="just">
              <a:lnSpc>
                <a:spcPct val="90000"/>
              </a:lnSpc>
            </a:pPr>
            <a:r>
              <a:rPr lang="es-CO" sz="2000" dirty="0">
                <a:solidFill>
                  <a:schemeClr val="bg1"/>
                </a:solidFill>
              </a:rPr>
              <a:t>Los objetivos de auditoría se establecen e incorporan como parte del proceso de desarrollo de la entidad auditada, independientemente de la naturaleza de la entidad auditada (la entidad auditada podría ser un documento, proceso, procedimiento, sistema, datos o actividades).</a:t>
            </a:r>
          </a:p>
          <a:p>
            <a:pPr algn="just">
              <a:lnSpc>
                <a:spcPct val="90000"/>
              </a:lnSpc>
            </a:pPr>
            <a:r>
              <a:rPr lang="es-CO" sz="2000" dirty="0">
                <a:solidFill>
                  <a:schemeClr val="bg1"/>
                </a:solidFill>
              </a:rPr>
              <a:t>La auditoría tiene cuatro objetivos principales: el cumplimiento, la información, la planificación y la ejecución.</a:t>
            </a:r>
          </a:p>
          <a:p>
            <a:pPr algn="just">
              <a:lnSpc>
                <a:spcPct val="90000"/>
              </a:lnSpc>
            </a:pPr>
            <a:r>
              <a:rPr lang="es-CO" sz="2000" dirty="0">
                <a:solidFill>
                  <a:schemeClr val="bg1"/>
                </a:solidFill>
              </a:rPr>
              <a:t>Un miembro del personal de una empresa lleva a cabo una auditoría interna.</a:t>
            </a:r>
          </a:p>
          <a:p>
            <a:pPr marL="0" indent="0">
              <a:lnSpc>
                <a:spcPct val="90000"/>
              </a:lnSpc>
              <a:buNone/>
            </a:pPr>
            <a:endParaRPr lang="es-CO" sz="2000"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AD30037-67ED-4367-9BE0-45787510BF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914" name="Picture 2" descr="Resultado de imagen para software">
            <a:extLst>
              <a:ext uri="{FF2B5EF4-FFF2-40B4-BE49-F238E27FC236}">
                <a16:creationId xmlns:a16="http://schemas.microsoft.com/office/drawing/2014/main" id="{F4E343B4-506B-452F-A176-4F32479D5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04" b="1968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a:extLst>
              <a:ext uri="{FF2B5EF4-FFF2-40B4-BE49-F238E27FC236}">
                <a16:creationId xmlns:a16="http://schemas.microsoft.com/office/drawing/2014/main" id="{AAAE29C6-F6DD-4D29-805A-6C214EA9C0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50841A4E-5BC1-44B4-83CF-D524E8AEAD6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76" name="Freeform 6">
              <a:extLst>
                <a:ext uri="{FF2B5EF4-FFF2-40B4-BE49-F238E27FC236}">
                  <a16:creationId xmlns:a16="http://schemas.microsoft.com/office/drawing/2014/main" id="{BF371BCC-8954-44E2-8C4F-29DC188727AC}"/>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CD3505BE-B420-41C5-BE34-3E7652D37A5F}"/>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4B68A05B-A78B-4D59-8CF9-1900731A2188}"/>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a:extLst>
                <a:ext uri="{FF2B5EF4-FFF2-40B4-BE49-F238E27FC236}">
                  <a16:creationId xmlns:a16="http://schemas.microsoft.com/office/drawing/2014/main" id="{84D57A01-C112-4FF2-B5ED-0B762AAD9CE2}"/>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6CCCCDF1-5D4F-4CA1-8400-DFBB96BB011D}"/>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20A090B2-5344-43CD-BC70-A6D44F15E800}"/>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685800" y="685800"/>
            <a:ext cx="7391400" cy="1176867"/>
          </a:xfrm>
        </p:spPr>
        <p:txBody>
          <a:bodyPr>
            <a:normAutofit/>
          </a:bodyPr>
          <a:lstStyle/>
          <a:p>
            <a:r>
              <a:rPr lang="x-none" altLang="es-CO">
                <a:solidFill>
                  <a:schemeClr val="bg1"/>
                </a:solidFill>
              </a:rPr>
              <a:t>Resumen</a:t>
            </a:r>
          </a:p>
        </p:txBody>
      </p:sp>
      <p:sp>
        <p:nvSpPr>
          <p:cNvPr id="5" name="Content Placeholder 4"/>
          <p:cNvSpPr>
            <a:spLocks noGrp="1"/>
          </p:cNvSpPr>
          <p:nvPr>
            <p:ph idx="1"/>
          </p:nvPr>
        </p:nvSpPr>
        <p:spPr>
          <a:xfrm>
            <a:off x="685799" y="1888067"/>
            <a:ext cx="7391401" cy="3970866"/>
          </a:xfrm>
        </p:spPr>
        <p:txBody>
          <a:bodyPr>
            <a:normAutofit/>
          </a:bodyPr>
          <a:lstStyle/>
          <a:p>
            <a:pPr algn="just">
              <a:lnSpc>
                <a:spcPct val="90000"/>
              </a:lnSpc>
            </a:pPr>
            <a:r>
              <a:rPr lang="es-CO" sz="1900" dirty="0">
                <a:solidFill>
                  <a:schemeClr val="bg1"/>
                </a:solidFill>
              </a:rPr>
              <a:t>Una persona externa de la empresa lleva a cabo una auditoría externa.</a:t>
            </a:r>
          </a:p>
          <a:p>
            <a:pPr algn="just">
              <a:lnSpc>
                <a:spcPct val="90000"/>
              </a:lnSpc>
            </a:pPr>
            <a:r>
              <a:rPr lang="es-CO" sz="1900" dirty="0">
                <a:solidFill>
                  <a:schemeClr val="bg1"/>
                </a:solidFill>
              </a:rPr>
              <a:t>Una auditoría automática se realiza automáticamente a través de un proceso del sistema sin intervención humana. Las auditorías automáticas se utilizan principalmente para sistemas y sistemas de bases de datos.</a:t>
            </a:r>
          </a:p>
          <a:p>
            <a:pPr algn="just">
              <a:lnSpc>
                <a:spcPct val="90000"/>
              </a:lnSpc>
            </a:pPr>
            <a:r>
              <a:rPr lang="es-CO" sz="1900" dirty="0">
                <a:solidFill>
                  <a:schemeClr val="bg1"/>
                </a:solidFill>
              </a:rPr>
              <a:t>Los humanos realizan una auditoría manual completamente. El equipo de auditoría utiliza varios métodos para obtener información auditable, incluyendo entrevistas, documentos y observaciones. Incluso pueden realizar las tareas de la entidad auditada.</a:t>
            </a:r>
          </a:p>
          <a:p>
            <a:pPr algn="just">
              <a:lnSpc>
                <a:spcPct val="90000"/>
              </a:lnSpc>
            </a:pPr>
            <a:r>
              <a:rPr lang="es-CO" sz="1900" dirty="0">
                <a:solidFill>
                  <a:schemeClr val="bg1"/>
                </a:solidFill>
              </a:rPr>
              <a:t>Una auditoría híbrida es simplemente una combinación de auditorías automáticas y manuales.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AD30037-67ED-4367-9BE0-45787510BF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38" name="Picture 2" descr="Resultado de imagen para software">
            <a:extLst>
              <a:ext uri="{FF2B5EF4-FFF2-40B4-BE49-F238E27FC236}">
                <a16:creationId xmlns:a16="http://schemas.microsoft.com/office/drawing/2014/main" id="{50D07FCF-37FB-480A-BD7F-B7B357DDC4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04" b="1968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a:extLst>
              <a:ext uri="{FF2B5EF4-FFF2-40B4-BE49-F238E27FC236}">
                <a16:creationId xmlns:a16="http://schemas.microsoft.com/office/drawing/2014/main" id="{AAAE29C6-F6DD-4D29-805A-6C214EA9C0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50841A4E-5BC1-44B4-83CF-D524E8AEAD6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76" name="Freeform 6">
              <a:extLst>
                <a:ext uri="{FF2B5EF4-FFF2-40B4-BE49-F238E27FC236}">
                  <a16:creationId xmlns:a16="http://schemas.microsoft.com/office/drawing/2014/main" id="{BF371BCC-8954-44E2-8C4F-29DC188727AC}"/>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CD3505BE-B420-41C5-BE34-3E7652D37A5F}"/>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4B68A05B-A78B-4D59-8CF9-1900731A2188}"/>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a:extLst>
                <a:ext uri="{FF2B5EF4-FFF2-40B4-BE49-F238E27FC236}">
                  <a16:creationId xmlns:a16="http://schemas.microsoft.com/office/drawing/2014/main" id="{84D57A01-C112-4FF2-B5ED-0B762AAD9CE2}"/>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6CCCCDF1-5D4F-4CA1-8400-DFBB96BB011D}"/>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20A090B2-5344-43CD-BC70-A6D44F15E800}"/>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685800" y="685800"/>
            <a:ext cx="7391400" cy="1176867"/>
          </a:xfrm>
        </p:spPr>
        <p:txBody>
          <a:bodyPr>
            <a:normAutofit/>
          </a:bodyPr>
          <a:lstStyle/>
          <a:p>
            <a:r>
              <a:rPr lang="x-none" altLang="es-CO">
                <a:solidFill>
                  <a:schemeClr val="bg1"/>
                </a:solidFill>
              </a:rPr>
              <a:t>Resumen</a:t>
            </a:r>
          </a:p>
        </p:txBody>
      </p:sp>
      <p:sp>
        <p:nvSpPr>
          <p:cNvPr id="5" name="Content Placeholder 4"/>
          <p:cNvSpPr>
            <a:spLocks noGrp="1"/>
          </p:cNvSpPr>
          <p:nvPr>
            <p:ph idx="1"/>
          </p:nvPr>
        </p:nvSpPr>
        <p:spPr>
          <a:xfrm>
            <a:off x="685799" y="1888067"/>
            <a:ext cx="7391401" cy="3970866"/>
          </a:xfrm>
        </p:spPr>
        <p:txBody>
          <a:bodyPr>
            <a:normAutofit/>
          </a:bodyPr>
          <a:lstStyle/>
          <a:p>
            <a:r>
              <a:rPr lang="es-CO" sz="2200">
                <a:solidFill>
                  <a:schemeClr val="bg1"/>
                </a:solidFill>
              </a:rPr>
              <a:t>El uso excesivo de la auditoría puede degradar el rendimiento del sistema.</a:t>
            </a:r>
          </a:p>
          <a:p>
            <a:r>
              <a:rPr lang="es-CO" sz="2200">
                <a:solidFill>
                  <a:schemeClr val="bg1"/>
                </a:solidFill>
              </a:rPr>
              <a:t>El modelo de auditoría simple 1 es un repositorio de auditoría para entidades, usuario, tabla, columna y acción.</a:t>
            </a:r>
          </a:p>
          <a:p>
            <a:r>
              <a:rPr lang="es-CO" sz="2200">
                <a:solidFill>
                  <a:schemeClr val="bg1"/>
                </a:solidFill>
              </a:rPr>
              <a:t>Una columna de control es un marcador de posición para los datos que la aplicación inserta automáticamente cuando se crea o actualiza un registro.</a:t>
            </a:r>
          </a:p>
          <a:p>
            <a:r>
              <a:rPr lang="es-CO" sz="2200">
                <a:solidFill>
                  <a:schemeClr val="bg1"/>
                </a:solidFill>
              </a:rPr>
              <a:t>El modelo de auditoría simple 2 es un repositorio de auditoría para los cambios de columna solamente.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AD30037-67ED-4367-9BE0-45787510BF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2" name="Picture 2" descr="Resultado de imagen para software">
            <a:extLst>
              <a:ext uri="{FF2B5EF4-FFF2-40B4-BE49-F238E27FC236}">
                <a16:creationId xmlns:a16="http://schemas.microsoft.com/office/drawing/2014/main" id="{88FB90A3-835D-4931-8D1D-3EA8B61CAE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04" b="1968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a:extLst>
              <a:ext uri="{FF2B5EF4-FFF2-40B4-BE49-F238E27FC236}">
                <a16:creationId xmlns:a16="http://schemas.microsoft.com/office/drawing/2014/main" id="{AAAE29C6-F6DD-4D29-805A-6C214EA9C0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50841A4E-5BC1-44B4-83CF-D524E8AEAD6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76" name="Freeform 6">
              <a:extLst>
                <a:ext uri="{FF2B5EF4-FFF2-40B4-BE49-F238E27FC236}">
                  <a16:creationId xmlns:a16="http://schemas.microsoft.com/office/drawing/2014/main" id="{BF371BCC-8954-44E2-8C4F-29DC188727AC}"/>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CD3505BE-B420-41C5-BE34-3E7652D37A5F}"/>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4B68A05B-A78B-4D59-8CF9-1900731A2188}"/>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a:extLst>
                <a:ext uri="{FF2B5EF4-FFF2-40B4-BE49-F238E27FC236}">
                  <a16:creationId xmlns:a16="http://schemas.microsoft.com/office/drawing/2014/main" id="{84D57A01-C112-4FF2-B5ED-0B762AAD9CE2}"/>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6CCCCDF1-5D4F-4CA1-8400-DFBB96BB011D}"/>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20A090B2-5344-43CD-BC70-A6D44F15E800}"/>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685800" y="685800"/>
            <a:ext cx="7391400" cy="1176867"/>
          </a:xfrm>
        </p:spPr>
        <p:txBody>
          <a:bodyPr>
            <a:normAutofit/>
          </a:bodyPr>
          <a:lstStyle/>
          <a:p>
            <a:r>
              <a:rPr lang="x-none" altLang="es-CO">
                <a:solidFill>
                  <a:schemeClr val="bg1"/>
                </a:solidFill>
              </a:rPr>
              <a:t>Resumen</a:t>
            </a:r>
          </a:p>
        </p:txBody>
      </p:sp>
      <p:sp>
        <p:nvSpPr>
          <p:cNvPr id="5" name="Content Placeholder 4"/>
          <p:cNvSpPr>
            <a:spLocks noGrp="1"/>
          </p:cNvSpPr>
          <p:nvPr>
            <p:ph idx="1"/>
          </p:nvPr>
        </p:nvSpPr>
        <p:spPr>
          <a:xfrm>
            <a:off x="685799" y="1888067"/>
            <a:ext cx="7391401" cy="3970866"/>
          </a:xfrm>
        </p:spPr>
        <p:txBody>
          <a:bodyPr>
            <a:normAutofit/>
          </a:bodyPr>
          <a:lstStyle/>
          <a:p>
            <a:pPr>
              <a:lnSpc>
                <a:spcPct val="90000"/>
              </a:lnSpc>
            </a:pPr>
            <a:r>
              <a:rPr lang="es-CO" sz="2000">
                <a:solidFill>
                  <a:schemeClr val="bg1"/>
                </a:solidFill>
              </a:rPr>
              <a:t>El modelo de auditoría avanzada contiene almacenes de datos para registrar todas las entidades (usuarios, acciones, tablas y columnas) que pueden ser auditadas.</a:t>
            </a:r>
          </a:p>
          <a:p>
            <a:pPr>
              <a:lnSpc>
                <a:spcPct val="90000"/>
              </a:lnSpc>
            </a:pPr>
            <a:r>
              <a:rPr lang="es-CO" sz="2000">
                <a:solidFill>
                  <a:schemeClr val="bg1"/>
                </a:solidFill>
              </a:rPr>
              <a:t>El modelo de auditoría avanzada se conoce como nivel de columna.</a:t>
            </a:r>
          </a:p>
          <a:p>
            <a:pPr>
              <a:lnSpc>
                <a:spcPct val="90000"/>
              </a:lnSpc>
            </a:pPr>
            <a:r>
              <a:rPr lang="es-CO" sz="2000">
                <a:solidFill>
                  <a:schemeClr val="bg1"/>
                </a:solidFill>
              </a:rPr>
              <a:t>El modelo de datos históricos almacena toda la fila en una tabla de HISTORIA, antes de que se cambie o elimine.</a:t>
            </a:r>
          </a:p>
          <a:p>
            <a:pPr>
              <a:lnSpc>
                <a:spcPct val="90000"/>
              </a:lnSpc>
            </a:pPr>
            <a:r>
              <a:rPr lang="es-CO" sz="2000">
                <a:solidFill>
                  <a:schemeClr val="bg1"/>
                </a:solidFill>
              </a:rPr>
              <a:t>El modelo de datos históricos es utilizado principalmente por instituciones financieras.</a:t>
            </a:r>
          </a:p>
          <a:p>
            <a:pPr>
              <a:lnSpc>
                <a:spcPct val="90000"/>
              </a:lnSpc>
            </a:pPr>
            <a:r>
              <a:rPr lang="es-CO" sz="2000">
                <a:solidFill>
                  <a:schemeClr val="bg1"/>
                </a:solidFill>
              </a:rPr>
              <a:t>El modelo de acciones de la aplicación de auditoría es un repositorio para operaciones auditadas o acciones realizadas por una aplicación.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DF8D5C46-63E5-40C5-A208-4B2189FA103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4A42B4ED-376E-46C3-8BB2-EAFC660D112B}"/>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94E0795D-42C3-4DFD-AEB0-286A1CF143FC}"/>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A2ACED1B-99D0-4C14-B63B-963889DCDBC2}"/>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5C5D324F-33A3-4C66-BFE5-1742CA4E5940}"/>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EC572FC8-A465-4BA3-BA4D-2EC538C042AD}"/>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66CC2B15-8E3B-4CFF-99E4-5B4E4D8CF933}"/>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9" name="Rounded Rectangle 16">
            <a:extLst>
              <a:ext uri="{FF2B5EF4-FFF2-40B4-BE49-F238E27FC236}">
                <a16:creationId xmlns:a16="http://schemas.microsoft.com/office/drawing/2014/main" id="{63A60C88-7443-4827-9241-5019758CB4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sultado de imagen para auditoría">
            <a:extLst>
              <a:ext uri="{FF2B5EF4-FFF2-40B4-BE49-F238E27FC236}">
                <a16:creationId xmlns:a16="http://schemas.microsoft.com/office/drawing/2014/main" id="{F7C38FFF-3E35-4539-9434-97BB6EFCC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062" y="1080765"/>
            <a:ext cx="4744154" cy="436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50692" y="204465"/>
            <a:ext cx="4278928" cy="1752599"/>
          </a:xfrm>
        </p:spPr>
        <p:txBody>
          <a:bodyPr>
            <a:normAutofit/>
          </a:bodyPr>
          <a:lstStyle/>
          <a:p>
            <a:r>
              <a:rPr lang="x-none" altLang="es-CO" dirty="0"/>
              <a:t>Introducción</a:t>
            </a:r>
          </a:p>
        </p:txBody>
      </p:sp>
      <p:sp>
        <p:nvSpPr>
          <p:cNvPr id="5" name="Content Placeholder 4"/>
          <p:cNvSpPr>
            <a:spLocks noGrp="1"/>
          </p:cNvSpPr>
          <p:nvPr>
            <p:ph idx="1"/>
          </p:nvPr>
        </p:nvSpPr>
        <p:spPr>
          <a:xfrm>
            <a:off x="1484310" y="1957065"/>
            <a:ext cx="4278929" cy="3834136"/>
          </a:xfrm>
        </p:spPr>
        <p:txBody>
          <a:bodyPr>
            <a:noAutofit/>
          </a:bodyPr>
          <a:lstStyle/>
          <a:p>
            <a:pPr algn="just">
              <a:lnSpc>
                <a:spcPct val="90000"/>
              </a:lnSpc>
            </a:pPr>
            <a:r>
              <a:rPr lang="es-CO" altLang="en-US" sz="1600" dirty="0"/>
              <a:t>La auditoría es responsabilidad de los desarrolladores, administradores de bases de datos y gerentes de negocios. </a:t>
            </a:r>
          </a:p>
          <a:p>
            <a:pPr algn="just">
              <a:lnSpc>
                <a:spcPct val="90000"/>
              </a:lnSpc>
            </a:pPr>
            <a:r>
              <a:rPr lang="es-CO" altLang="en-US" sz="1600" dirty="0"/>
              <a:t>Como desarrollador, es posible que se le pida que proporcione un mecanismo de auditoría para una nueva aplicación. Este mecanismo de auditoría permitiría a los usuarios rastrear los cambios en los datos sensibles. </a:t>
            </a:r>
          </a:p>
          <a:p>
            <a:pPr algn="just">
              <a:lnSpc>
                <a:spcPct val="90000"/>
              </a:lnSpc>
            </a:pPr>
            <a:r>
              <a:rPr lang="es-CO" altLang="en-US" sz="1600" dirty="0"/>
              <a:t>Como administrador de la base de datos, puede ser convocado a la oficina de su gerente, donde los gerentes de negocios están esperando para hacerle preguntas sobre un incidente que dejó la base de datos no disponible durante horas. </a:t>
            </a:r>
          </a:p>
          <a:p>
            <a:pPr algn="just">
              <a:lnSpc>
                <a:spcPct val="90000"/>
              </a:lnSpc>
            </a:pPr>
            <a:r>
              <a:rPr lang="es-CO" altLang="en-US" sz="1600" dirty="0"/>
              <a:t>Como gerente de negocios de una compañía financiera, puede estar involucrado en el suministro de requisitos de negocio a un analista de sistemas, que es responsable de implementar la funcionalidad de auditoría de una aplicación.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AD30037-67ED-4367-9BE0-45787510BF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Resultado de imagen para auditoría">
            <a:extLst>
              <a:ext uri="{FF2B5EF4-FFF2-40B4-BE49-F238E27FC236}">
                <a16:creationId xmlns:a16="http://schemas.microsoft.com/office/drawing/2014/main" id="{C89DD638-D067-4551-B312-2FCEBEF556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61" b="963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5">
            <a:extLst>
              <a:ext uri="{FF2B5EF4-FFF2-40B4-BE49-F238E27FC236}">
                <a16:creationId xmlns:a16="http://schemas.microsoft.com/office/drawing/2014/main" id="{AAAE29C6-F6DD-4D29-805A-6C214EA9C0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50841A4E-5BC1-44B4-83CF-D524E8AEAD6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76" name="Freeform 6">
              <a:extLst>
                <a:ext uri="{FF2B5EF4-FFF2-40B4-BE49-F238E27FC236}">
                  <a16:creationId xmlns:a16="http://schemas.microsoft.com/office/drawing/2014/main" id="{BF371BCC-8954-44E2-8C4F-29DC188727AC}"/>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7" name="Freeform 7">
              <a:extLst>
                <a:ext uri="{FF2B5EF4-FFF2-40B4-BE49-F238E27FC236}">
                  <a16:creationId xmlns:a16="http://schemas.microsoft.com/office/drawing/2014/main" id="{CD3505BE-B420-41C5-BE34-3E7652D37A5F}"/>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8" name="Freeform 8">
              <a:extLst>
                <a:ext uri="{FF2B5EF4-FFF2-40B4-BE49-F238E27FC236}">
                  <a16:creationId xmlns:a16="http://schemas.microsoft.com/office/drawing/2014/main" id="{4B68A05B-A78B-4D59-8CF9-1900731A2188}"/>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9" name="Freeform 9">
              <a:extLst>
                <a:ext uri="{FF2B5EF4-FFF2-40B4-BE49-F238E27FC236}">
                  <a16:creationId xmlns:a16="http://schemas.microsoft.com/office/drawing/2014/main" id="{84D57A01-C112-4FF2-B5ED-0B762AAD9CE2}"/>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0" name="Freeform 10">
              <a:extLst>
                <a:ext uri="{FF2B5EF4-FFF2-40B4-BE49-F238E27FC236}">
                  <a16:creationId xmlns:a16="http://schemas.microsoft.com/office/drawing/2014/main" id="{6CCCCDF1-5D4F-4CA1-8400-DFBB96BB011D}"/>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1" name="Freeform 11">
              <a:extLst>
                <a:ext uri="{FF2B5EF4-FFF2-40B4-BE49-F238E27FC236}">
                  <a16:creationId xmlns:a16="http://schemas.microsoft.com/office/drawing/2014/main" id="{20A090B2-5344-43CD-BC70-A6D44F15E800}"/>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685800" y="685800"/>
            <a:ext cx="7391400" cy="1176867"/>
          </a:xfrm>
        </p:spPr>
        <p:txBody>
          <a:bodyPr>
            <a:normAutofit/>
          </a:bodyPr>
          <a:lstStyle/>
          <a:p>
            <a:r>
              <a:rPr lang="x-none" altLang="es-CO" dirty="0">
                <a:solidFill>
                  <a:schemeClr val="bg1"/>
                </a:solidFill>
              </a:rPr>
              <a:t>Auditor</a:t>
            </a:r>
            <a:r>
              <a:rPr lang="es-CO" altLang="es-CO" dirty="0">
                <a:solidFill>
                  <a:schemeClr val="bg1"/>
                </a:solidFill>
              </a:rPr>
              <a:t>í</a:t>
            </a:r>
            <a:r>
              <a:rPr lang="x-none" altLang="es-CO" dirty="0">
                <a:solidFill>
                  <a:schemeClr val="bg1"/>
                </a:solidFill>
              </a:rPr>
              <a:t>a - Definiciones</a:t>
            </a:r>
          </a:p>
        </p:txBody>
      </p:sp>
      <p:sp>
        <p:nvSpPr>
          <p:cNvPr id="5" name="Content Placeholder 4"/>
          <p:cNvSpPr>
            <a:spLocks noGrp="1"/>
          </p:cNvSpPr>
          <p:nvPr>
            <p:ph idx="1"/>
          </p:nvPr>
        </p:nvSpPr>
        <p:spPr>
          <a:xfrm>
            <a:off x="685799" y="1888067"/>
            <a:ext cx="7391401" cy="3970866"/>
          </a:xfrm>
        </p:spPr>
        <p:txBody>
          <a:bodyPr>
            <a:normAutofit fontScale="92500" lnSpcReduction="20000"/>
          </a:bodyPr>
          <a:lstStyle/>
          <a:p>
            <a:pPr>
              <a:lnSpc>
                <a:spcPct val="90000"/>
              </a:lnSpc>
            </a:pPr>
            <a:r>
              <a:rPr lang="es-CO" altLang="en-US" dirty="0">
                <a:solidFill>
                  <a:schemeClr val="bg1"/>
                </a:solidFill>
              </a:rPr>
              <a:t>Siempre hay historias en las noticias sobre las compañías que son auditadas por el gobierno </a:t>
            </a:r>
            <a:r>
              <a:rPr lang="x-none" altLang="es-CO" dirty="0">
                <a:solidFill>
                  <a:schemeClr val="bg1"/>
                </a:solidFill>
              </a:rPr>
              <a:t>por</a:t>
            </a:r>
            <a:r>
              <a:rPr lang="es-CO" altLang="en-US" dirty="0">
                <a:solidFill>
                  <a:schemeClr val="bg1"/>
                </a:solidFill>
              </a:rPr>
              <a:t> actividades financieras sospechosas. </a:t>
            </a:r>
          </a:p>
          <a:p>
            <a:pPr>
              <a:lnSpc>
                <a:spcPct val="90000"/>
              </a:lnSpc>
            </a:pPr>
            <a:r>
              <a:rPr lang="es-CO" altLang="en-US" dirty="0">
                <a:solidFill>
                  <a:schemeClr val="bg1"/>
                </a:solidFill>
              </a:rPr>
              <a:t>Las auditorías se llevan a cabo por muchas razones. </a:t>
            </a:r>
          </a:p>
          <a:p>
            <a:pPr>
              <a:lnSpc>
                <a:spcPct val="90000"/>
              </a:lnSpc>
            </a:pPr>
            <a:r>
              <a:rPr lang="es-CO" altLang="en-US" dirty="0">
                <a:solidFill>
                  <a:schemeClr val="bg1"/>
                </a:solidFill>
              </a:rPr>
              <a:t>Sin embargo, los objetivos de una auditoría suelen ser consistentes. </a:t>
            </a:r>
          </a:p>
          <a:p>
            <a:pPr>
              <a:lnSpc>
                <a:spcPct val="90000"/>
              </a:lnSpc>
            </a:pPr>
            <a:r>
              <a:rPr lang="es-CO" altLang="en-US" dirty="0">
                <a:solidFill>
                  <a:schemeClr val="bg1"/>
                </a:solidFill>
              </a:rPr>
              <a:t>En general, una auditoría examina la documentación que refleja las acciones, prácticas y conducta de una empresa o individuo. </a:t>
            </a:r>
          </a:p>
          <a:p>
            <a:pPr>
              <a:lnSpc>
                <a:spcPct val="90000"/>
              </a:lnSpc>
            </a:pPr>
            <a:r>
              <a:rPr lang="es-CO" altLang="en-US" dirty="0">
                <a:solidFill>
                  <a:schemeClr val="bg1"/>
                </a:solidFill>
              </a:rPr>
              <a:t>Luego mide su cumplimiento a las políticas, procedimientos, procesos y leyes. </a:t>
            </a:r>
          </a:p>
          <a:p>
            <a:pPr>
              <a:lnSpc>
                <a:spcPct val="90000"/>
              </a:lnSpc>
            </a:pPr>
            <a:r>
              <a:rPr lang="es-CO" altLang="en-US" dirty="0">
                <a:solidFill>
                  <a:schemeClr val="bg1"/>
                </a:solidFill>
              </a:rPr>
              <a:t>La auditoría de base de datos sigue esta definición general.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5428F22-76B3-4107-AADE-3F9EC95FD3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46FBCF-5353-4172-96F5-4B7EB07777C4}"/>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a:extLst>
                <a:ext uri="{FF2B5EF4-FFF2-40B4-BE49-F238E27FC236}">
                  <a16:creationId xmlns:a16="http://schemas.microsoft.com/office/drawing/2014/main" id="{343F3E6D-808D-43AD-9485-AD0014BEAE2A}"/>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a:extLst>
                <a:ext uri="{FF2B5EF4-FFF2-40B4-BE49-F238E27FC236}">
                  <a16:creationId xmlns:a16="http://schemas.microsoft.com/office/drawing/2014/main" id="{03DB1AC6-5430-4CD3-BD83-86E675A11A3F}"/>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8326E10-C8CB-487F-A110-F861268DE61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a:extLst>
                <a:ext uri="{FF2B5EF4-FFF2-40B4-BE49-F238E27FC236}">
                  <a16:creationId xmlns:a16="http://schemas.microsoft.com/office/drawing/2014/main" id="{3279962B-46D2-4E19-B632-39B80D1E80AA}"/>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321A335A-53CB-4C17-AB51-5D9C2DCB45E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A0E0D557-405B-469F-AEDE-4E3404AA416D}"/>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D8D4E62F-9393-40A6-9E85-9F3B59C4628C}"/>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FABD11B1-DE89-45BC-8204-968C88AADC3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a:extLst>
                <a:ext uri="{FF2B5EF4-FFF2-40B4-BE49-F238E27FC236}">
                  <a16:creationId xmlns:a16="http://schemas.microsoft.com/office/drawing/2014/main" id="{AFA4965A-1FBC-44B8-B96A-3F5275C3AEF7}"/>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6146" name="Picture 2" descr="Resultado de imagen para auditoría">
            <a:extLst>
              <a:ext uri="{FF2B5EF4-FFF2-40B4-BE49-F238E27FC236}">
                <a16:creationId xmlns:a16="http://schemas.microsoft.com/office/drawing/2014/main" id="{81F874E6-8151-46A5-A7D4-84892FACC3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04" r="29085" b="-1"/>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399" y="685800"/>
            <a:ext cx="7345891" cy="1413933"/>
          </a:xfrm>
        </p:spPr>
        <p:txBody>
          <a:bodyPr>
            <a:normAutofit/>
          </a:bodyPr>
          <a:lstStyle/>
          <a:p>
            <a:r>
              <a:rPr lang="x-none" altLang="es-CO" dirty="0"/>
              <a:t>Auditor</a:t>
            </a:r>
            <a:r>
              <a:rPr lang="es-CO" altLang="es-CO" dirty="0"/>
              <a:t>í</a:t>
            </a:r>
            <a:r>
              <a:rPr lang="x-none" altLang="es-CO" dirty="0"/>
              <a:t>a - Definiciones</a:t>
            </a:r>
          </a:p>
        </p:txBody>
      </p:sp>
      <p:sp>
        <p:nvSpPr>
          <p:cNvPr id="5" name="Content Placeholder 4"/>
          <p:cNvSpPr>
            <a:spLocks noGrp="1"/>
          </p:cNvSpPr>
          <p:nvPr>
            <p:ph idx="1"/>
          </p:nvPr>
        </p:nvSpPr>
        <p:spPr>
          <a:xfrm>
            <a:off x="3843867" y="2048933"/>
            <a:ext cx="7659156" cy="4279439"/>
          </a:xfrm>
        </p:spPr>
        <p:txBody>
          <a:bodyPr>
            <a:normAutofit/>
          </a:bodyPr>
          <a:lstStyle/>
          <a:p>
            <a:pPr algn="just">
              <a:lnSpc>
                <a:spcPct val="90000"/>
              </a:lnSpc>
            </a:pPr>
            <a:r>
              <a:rPr lang="es-CO" sz="1800" b="1" dirty="0"/>
              <a:t>Auditoría: </a:t>
            </a:r>
            <a:r>
              <a:rPr lang="es-CO" sz="1800" dirty="0"/>
              <a:t>El proceso de examinar y validar documentos, datos, procesos, procedimientos, sistemas u otras actividades para asegurar que la entidad auditada cumple con sus objetivos</a:t>
            </a:r>
          </a:p>
          <a:p>
            <a:pPr algn="just">
              <a:lnSpc>
                <a:spcPct val="90000"/>
              </a:lnSpc>
            </a:pPr>
            <a:r>
              <a:rPr lang="es-CO" sz="1800" b="1" dirty="0"/>
              <a:t>Registro de auditoría:</a:t>
            </a:r>
            <a:r>
              <a:rPr lang="es-CO" sz="1800" dirty="0"/>
              <a:t> documento que contiene todas las actividades que se están auditando ordenadas de manera cronológica. Por lo general, un sistema automatizado genera el registro. Por ejemplo, se podría mantener un registro de auditoría para rastrear a los visitantes de una empresa, así como sus horarios de entrada y salida.</a:t>
            </a:r>
          </a:p>
          <a:p>
            <a:pPr algn="just">
              <a:lnSpc>
                <a:spcPct val="90000"/>
              </a:lnSpc>
            </a:pPr>
            <a:r>
              <a:rPr lang="es-CO" sz="1800" b="1" dirty="0"/>
              <a:t>Objetivos de la auditoría: </a:t>
            </a:r>
            <a:r>
              <a:rPr lang="es-CO" sz="1800" dirty="0"/>
              <a:t>conjunto de reglas de negocio, controles del sistema, regulaciones gubernamentales o políticas de seguridad con las que se mide la entidad auditada para determinar el cumplimiento</a:t>
            </a:r>
          </a:p>
          <a:p>
            <a:pPr algn="just">
              <a:lnSpc>
                <a:spcPct val="90000"/>
              </a:lnSpc>
            </a:pPr>
            <a:r>
              <a:rPr lang="es-CO" sz="1800" b="1" dirty="0"/>
              <a:t>Auditor:</a:t>
            </a:r>
            <a:r>
              <a:rPr lang="es-CO" sz="1800" dirty="0"/>
              <a:t> Persona con las debidas cualificaciones y ética, que está autorizada para examinar, verificar y validar documentos, datos, procesos, procedimientos, sistemas o actividades y para producir un informe de auditoría</a:t>
            </a:r>
          </a:p>
          <a:p>
            <a:pPr marL="0" indent="0">
              <a:lnSpc>
                <a:spcPct val="90000"/>
              </a:lnSpc>
              <a:buNone/>
            </a:pPr>
            <a:endParaRPr lang="es-CO"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auditoría">
            <a:extLst>
              <a:ext uri="{FF2B5EF4-FFF2-40B4-BE49-F238E27FC236}">
                <a16:creationId xmlns:a16="http://schemas.microsoft.com/office/drawing/2014/main" id="{0C23AD72-E510-47D7-8547-02D4807829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35" r="8920" b="-3"/>
          <a:stretch/>
        </p:blipFill>
        <p:spPr bwMode="auto">
          <a:xfrm>
            <a:off x="1512452" y="1998131"/>
            <a:ext cx="2720881"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1" y="685800"/>
            <a:ext cx="10018713" cy="1185333"/>
          </a:xfrm>
        </p:spPr>
        <p:txBody>
          <a:bodyPr>
            <a:normAutofit/>
          </a:bodyPr>
          <a:lstStyle/>
          <a:p>
            <a:r>
              <a:rPr lang="x-none" altLang="es-CO" dirty="0"/>
              <a:t>Auditor</a:t>
            </a:r>
            <a:r>
              <a:rPr lang="es-CO" altLang="es-CO" dirty="0"/>
              <a:t>í</a:t>
            </a:r>
            <a:r>
              <a:rPr lang="x-none" altLang="es-CO" dirty="0"/>
              <a:t>a - Definiciones</a:t>
            </a:r>
          </a:p>
        </p:txBody>
      </p:sp>
      <p:sp>
        <p:nvSpPr>
          <p:cNvPr id="5" name="Content Placeholder 4"/>
          <p:cNvSpPr>
            <a:spLocks noGrp="1"/>
          </p:cNvSpPr>
          <p:nvPr>
            <p:ph idx="1"/>
          </p:nvPr>
        </p:nvSpPr>
        <p:spPr>
          <a:xfrm>
            <a:off x="4620985" y="1998133"/>
            <a:ext cx="6885215" cy="3793067"/>
          </a:xfrm>
        </p:spPr>
        <p:txBody>
          <a:bodyPr>
            <a:normAutofit/>
          </a:bodyPr>
          <a:lstStyle/>
          <a:p>
            <a:pPr>
              <a:lnSpc>
                <a:spcPct val="90000"/>
              </a:lnSpc>
            </a:pPr>
            <a:r>
              <a:rPr lang="es-CO" sz="2000" b="1" dirty="0"/>
              <a:t>Procedimiento de auditoría:</a:t>
            </a:r>
            <a:r>
              <a:rPr lang="es-CO" sz="2000" dirty="0"/>
              <a:t> Un conjunto de instrucciones paso a paso para realizar el proceso de auditoría.</a:t>
            </a:r>
          </a:p>
          <a:p>
            <a:pPr>
              <a:lnSpc>
                <a:spcPct val="90000"/>
              </a:lnSpc>
            </a:pPr>
            <a:r>
              <a:rPr lang="es-CO" sz="2000" b="1" dirty="0"/>
              <a:t>Informe de auditoría:</a:t>
            </a:r>
            <a:r>
              <a:rPr lang="es-CO" sz="2000" dirty="0"/>
              <a:t> Un documento que contiene los resultados de la auditoría y que es generado por un individuo (s) que realiza la auditoría.</a:t>
            </a:r>
          </a:p>
          <a:p>
            <a:pPr>
              <a:lnSpc>
                <a:spcPct val="90000"/>
              </a:lnSpc>
            </a:pPr>
            <a:r>
              <a:rPr lang="es-CO" sz="2000" b="1" dirty="0"/>
              <a:t>Rastro de auditoría: </a:t>
            </a:r>
            <a:r>
              <a:rPr lang="es-CO" sz="2000" dirty="0"/>
              <a:t>Un registro cronológico de cambios de documentos, cambios de datos, actividades del sistema o eventos operacionales</a:t>
            </a:r>
          </a:p>
          <a:p>
            <a:pPr>
              <a:lnSpc>
                <a:spcPct val="90000"/>
              </a:lnSpc>
            </a:pPr>
            <a:r>
              <a:rPr lang="es-CO" sz="2000" b="1" dirty="0"/>
              <a:t>Auditoría de datos: </a:t>
            </a:r>
            <a:r>
              <a:rPr lang="es-CO" sz="2000" dirty="0"/>
              <a:t>Un registro cronológico de los cambios de datos almacenados en un archivo de registro o un objeto de tabla de base de datos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117</TotalTime>
  <Words>5243</Words>
  <Application>Microsoft Office PowerPoint</Application>
  <PresentationFormat>Panorámica</PresentationFormat>
  <Paragraphs>228</Paragraphs>
  <Slides>54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54</vt:i4>
      </vt:variant>
    </vt:vector>
  </HeadingPairs>
  <TitlesOfParts>
    <vt:vector size="58" baseType="lpstr">
      <vt:lpstr>Arial</vt:lpstr>
      <vt:lpstr>Corbel</vt:lpstr>
      <vt:lpstr>Verdana</vt:lpstr>
      <vt:lpstr>Parallax</vt:lpstr>
      <vt:lpstr>Modelos de Auditoría para las Bases de Datos</vt:lpstr>
      <vt:lpstr>Introducción</vt:lpstr>
      <vt:lpstr>Introducción</vt:lpstr>
      <vt:lpstr>Introducción</vt:lpstr>
      <vt:lpstr>Introducción</vt:lpstr>
      <vt:lpstr>Introducción</vt:lpstr>
      <vt:lpstr>Auditoría - Definiciones</vt:lpstr>
      <vt:lpstr>Auditoría - Definiciones</vt:lpstr>
      <vt:lpstr>Auditoría - Definiciones</vt:lpstr>
      <vt:lpstr>Auditoría - Definiciones</vt:lpstr>
      <vt:lpstr>Auditoría - Actividades de Auditoría</vt:lpstr>
      <vt:lpstr>Auditoría - Actividades de Auditoría</vt:lpstr>
      <vt:lpstr>Auditoría - Actividades de Auditoría</vt:lpstr>
      <vt:lpstr>Auditoría - Actividades de Auditoría</vt:lpstr>
      <vt:lpstr>Auditoría - Actividades de Auditoría</vt:lpstr>
      <vt:lpstr>Auditoría - Actividades de Auditoria</vt:lpstr>
      <vt:lpstr>Auditoría - Entorno de Auditoría</vt:lpstr>
      <vt:lpstr>Auditoría - Entorno de Auditoría</vt:lpstr>
      <vt:lpstr>Auditoría - Entorno de Auditoría</vt:lpstr>
      <vt:lpstr>Auditoría - Entorno de Auditoría</vt:lpstr>
      <vt:lpstr>Auditoría - Proceso de Auditoría</vt:lpstr>
      <vt:lpstr>Auditoría - Proceso de Auditoría</vt:lpstr>
      <vt:lpstr>Auditoría - Proceso de Auditoría</vt:lpstr>
      <vt:lpstr>Auditoría - Proceso de Auditoría</vt:lpstr>
      <vt:lpstr>Auditoría - Proceso de Auditoría</vt:lpstr>
      <vt:lpstr>Auditoría - Proceso de Auditoría</vt:lpstr>
      <vt:lpstr>Auditoria - Proceso de Auditoria</vt:lpstr>
      <vt:lpstr>Auditoria - Proceso de Auditoria</vt:lpstr>
      <vt:lpstr>Auditoría - Proceso de Auditoría</vt:lpstr>
      <vt:lpstr>Auditoría - Objetivos de la Auditoría</vt:lpstr>
      <vt:lpstr>Auditoría - Objetivos de la Auditoría</vt:lpstr>
      <vt:lpstr>Auditoría - Clasificación y Tipos de Auditoría</vt:lpstr>
      <vt:lpstr>Auditoría - Clasificación y Tipos de Auditoría</vt:lpstr>
      <vt:lpstr>Auditoría - Auditoría Interna</vt:lpstr>
      <vt:lpstr>Auditoría - Auditoría Externa</vt:lpstr>
      <vt:lpstr>Auditoría - Auditoría Automática</vt:lpstr>
      <vt:lpstr>Auditoría - Auditoría Manual</vt:lpstr>
      <vt:lpstr>Auditoría - Auditoría Híbrida</vt:lpstr>
      <vt:lpstr>Auditoría - Tipos de Auditoría</vt:lpstr>
      <vt:lpstr>Auditoría - Tipos de Auditoría</vt:lpstr>
      <vt:lpstr>Auditoría - Beneficios de las Auditorías</vt:lpstr>
      <vt:lpstr>Auditoría - Desventajasde las Auditorías</vt:lpstr>
      <vt:lpstr>Auditoría - Modelos de Auditoría</vt:lpstr>
      <vt:lpstr>Auditoría - Auditoría Simple</vt:lpstr>
      <vt:lpstr>Auditoría - Auditoría Simple 2</vt:lpstr>
      <vt:lpstr>Auditoría - Auditoría Avanzada</vt:lpstr>
      <vt:lpstr>Auditoría - Auditoría Avanzada</vt:lpstr>
      <vt:lpstr>Auditoría - Datos Históricos</vt:lpstr>
      <vt:lpstr>Auditoría - Auditoría de Acciones de Aplicaciones</vt:lpstr>
      <vt:lpstr>Resumen</vt:lpstr>
      <vt:lpstr>Resumen</vt:lpstr>
      <vt:lpstr>Resumen</vt:lpstr>
      <vt:lpstr>Resumen</vt:lpstr>
      <vt:lpstr>Resumen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 de Auditorias para las Base de Datos</dc:title>
  <dc:creator>jhon-villarreal</dc:creator>
  <cp:lastModifiedBy>FAMILIABOHORQUEZ</cp:lastModifiedBy>
  <cp:revision>25</cp:revision>
  <dcterms:created xsi:type="dcterms:W3CDTF">2017-10-05T00:21:37Z</dcterms:created>
  <dcterms:modified xsi:type="dcterms:W3CDTF">2017-10-06T20:46:57Z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9226-10.1.0.5707</vt:lpwstr>
  </property>
</Properties>
</file>